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5" r:id="rId1"/>
    <p:sldMasterId id="2147484267" r:id="rId2"/>
    <p:sldMasterId id="2147484280" r:id="rId3"/>
    <p:sldMasterId id="2147484292" r:id="rId4"/>
    <p:sldMasterId id="2147484304" r:id="rId5"/>
  </p:sldMasterIdLst>
  <p:notesMasterIdLst>
    <p:notesMasterId r:id="rId50"/>
  </p:notesMasterIdLst>
  <p:handoutMasterIdLst>
    <p:handoutMasterId r:id="rId51"/>
  </p:handoutMasterIdLst>
  <p:sldIdLst>
    <p:sldId id="712" r:id="rId6"/>
    <p:sldId id="715" r:id="rId7"/>
    <p:sldId id="713" r:id="rId8"/>
    <p:sldId id="714" r:id="rId9"/>
    <p:sldId id="597" r:id="rId10"/>
    <p:sldId id="598" r:id="rId11"/>
    <p:sldId id="716" r:id="rId12"/>
    <p:sldId id="559" r:id="rId13"/>
    <p:sldId id="599" r:id="rId14"/>
    <p:sldId id="668" r:id="rId15"/>
    <p:sldId id="680" r:id="rId16"/>
    <p:sldId id="681" r:id="rId17"/>
    <p:sldId id="682" r:id="rId18"/>
    <p:sldId id="683" r:id="rId19"/>
    <p:sldId id="684" r:id="rId20"/>
    <p:sldId id="685" r:id="rId21"/>
    <p:sldId id="686" r:id="rId22"/>
    <p:sldId id="669" r:id="rId23"/>
    <p:sldId id="670" r:id="rId24"/>
    <p:sldId id="687" r:id="rId25"/>
    <p:sldId id="688" r:id="rId26"/>
    <p:sldId id="689" r:id="rId27"/>
    <p:sldId id="690" r:id="rId28"/>
    <p:sldId id="691" r:id="rId29"/>
    <p:sldId id="692" r:id="rId30"/>
    <p:sldId id="693" r:id="rId31"/>
    <p:sldId id="694" r:id="rId32"/>
    <p:sldId id="696" r:id="rId33"/>
    <p:sldId id="697" r:id="rId34"/>
    <p:sldId id="698" r:id="rId35"/>
    <p:sldId id="699" r:id="rId36"/>
    <p:sldId id="701" r:id="rId37"/>
    <p:sldId id="702" r:id="rId38"/>
    <p:sldId id="710" r:id="rId39"/>
    <p:sldId id="676" r:id="rId40"/>
    <p:sldId id="703" r:id="rId41"/>
    <p:sldId id="704" r:id="rId42"/>
    <p:sldId id="705" r:id="rId43"/>
    <p:sldId id="706" r:id="rId44"/>
    <p:sldId id="707" r:id="rId45"/>
    <p:sldId id="708" r:id="rId46"/>
    <p:sldId id="709" r:id="rId47"/>
    <p:sldId id="608" r:id="rId48"/>
    <p:sldId id="633" r:id="rId49"/>
  </p:sldIdLst>
  <p:sldSz cx="9144000" cy="6858000" type="screen4x3"/>
  <p:notesSz cx="7048500" cy="93329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83">
          <p15:clr>
            <a:srgbClr val="A4A3A4"/>
          </p15:clr>
        </p15:guide>
        <p15:guide id="2" pos="25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66FFCC"/>
    <a:srgbClr val="FFFFFF"/>
    <a:srgbClr val="990099"/>
    <a:srgbClr val="005C18"/>
    <a:srgbClr val="025A11"/>
    <a:srgbClr val="006600"/>
    <a:srgbClr val="0033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301" y="-82"/>
      </p:cViewPr>
      <p:guideLst>
        <p:guide orient="horz" pos="2583"/>
        <p:guide pos="25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905BFC-CEFC-4499-A5F8-5396C76AFF5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F3BF660-FB7D-4CEE-AE1E-7802E918FBDD}">
      <dgm:prSet phldrT="[Texto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6000" b="1" dirty="0" smtClean="0">
              <a:solidFill>
                <a:schemeClr val="tx1"/>
              </a:solidFill>
            </a:rPr>
            <a:t>VISIÓN</a:t>
          </a:r>
        </a:p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dirty="0"/>
        </a:p>
      </dgm:t>
    </dgm:pt>
    <dgm:pt modelId="{A1AC13CF-4CCF-489D-80DC-1C656CE34423}" type="parTrans" cxnId="{ADF3E847-CE7A-46B0-9FDB-897FD20BE003}">
      <dgm:prSet/>
      <dgm:spPr/>
      <dgm:t>
        <a:bodyPr/>
        <a:lstStyle/>
        <a:p>
          <a:endParaRPr lang="es-ES"/>
        </a:p>
      </dgm:t>
    </dgm:pt>
    <dgm:pt modelId="{08F29325-FD33-4E2C-9893-DDDB2640A612}" type="sibTrans" cxnId="{ADF3E847-CE7A-46B0-9FDB-897FD20BE003}">
      <dgm:prSet/>
      <dgm:spPr/>
      <dgm:t>
        <a:bodyPr/>
        <a:lstStyle/>
        <a:p>
          <a:endParaRPr lang="es-ES"/>
        </a:p>
      </dgm:t>
    </dgm:pt>
    <dgm:pt modelId="{3E11C9EE-69C6-4F7E-841F-E1A5DD943C9D}">
      <dgm:prSet phldrT="[Texto]" custT="1"/>
      <dgm:spPr>
        <a:solidFill>
          <a:schemeClr val="accent3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800" dirty="0" smtClean="0"/>
            <a:t>En el 2020, el Colegio La Merced IED pretende continuar siendo referente a nivel distrital y nacional por el desempeño académico superior, por la formación integral y el alto compromiso social de sus egresados y egresadas.</a:t>
          </a:r>
        </a:p>
        <a:p>
          <a:pPr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s-ES" dirty="0"/>
        </a:p>
      </dgm:t>
    </dgm:pt>
    <dgm:pt modelId="{AD8B5193-847F-4B64-B60D-2E1CF34F7F62}" type="parTrans" cxnId="{A01F73D0-4254-4A31-A15E-F97AADBE826F}">
      <dgm:prSet/>
      <dgm:spPr/>
      <dgm:t>
        <a:bodyPr/>
        <a:lstStyle/>
        <a:p>
          <a:endParaRPr lang="es-ES"/>
        </a:p>
      </dgm:t>
    </dgm:pt>
    <dgm:pt modelId="{DFB8B7D4-73EA-499F-832E-988E7D0B62FA}" type="sibTrans" cxnId="{A01F73D0-4254-4A31-A15E-F97AADBE826F}">
      <dgm:prSet/>
      <dgm:spPr/>
      <dgm:t>
        <a:bodyPr/>
        <a:lstStyle/>
        <a:p>
          <a:endParaRPr lang="es-ES"/>
        </a:p>
      </dgm:t>
    </dgm:pt>
    <dgm:pt modelId="{AD9B113A-AEAE-4E33-A464-740E0301630D}" type="pres">
      <dgm:prSet presAssocID="{4A905BFC-CEFC-4499-A5F8-5396C76AFF5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2555236-1DAD-4D85-929A-837A0E76E3CB}" type="pres">
      <dgm:prSet presAssocID="{DF3BF660-FB7D-4CEE-AE1E-7802E918FBDD}" presName="composite" presStyleCnt="0"/>
      <dgm:spPr/>
    </dgm:pt>
    <dgm:pt modelId="{520637E6-0EF0-4739-B469-3A44290A84AF}" type="pres">
      <dgm:prSet presAssocID="{DF3BF660-FB7D-4CEE-AE1E-7802E918FBDD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E60B19-6FE6-42FB-AE56-865100A53340}" type="pres">
      <dgm:prSet presAssocID="{DF3BF660-FB7D-4CEE-AE1E-7802E918FBDD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01F73D0-4254-4A31-A15E-F97AADBE826F}" srcId="{DF3BF660-FB7D-4CEE-AE1E-7802E918FBDD}" destId="{3E11C9EE-69C6-4F7E-841F-E1A5DD943C9D}" srcOrd="0" destOrd="0" parTransId="{AD8B5193-847F-4B64-B60D-2E1CF34F7F62}" sibTransId="{DFB8B7D4-73EA-499F-832E-988E7D0B62FA}"/>
    <dgm:cxn modelId="{DB9B8693-0B3D-49C3-B547-9B7160E0DEE6}" type="presOf" srcId="{DF3BF660-FB7D-4CEE-AE1E-7802E918FBDD}" destId="{520637E6-0EF0-4739-B469-3A44290A84AF}" srcOrd="0" destOrd="0" presId="urn:microsoft.com/office/officeart/2005/8/layout/chevron2"/>
    <dgm:cxn modelId="{9466A60B-C68C-4F06-B68A-0DF7DEDE1CE1}" type="presOf" srcId="{4A905BFC-CEFC-4499-A5F8-5396C76AFF52}" destId="{AD9B113A-AEAE-4E33-A464-740E0301630D}" srcOrd="0" destOrd="0" presId="urn:microsoft.com/office/officeart/2005/8/layout/chevron2"/>
    <dgm:cxn modelId="{ADF3E847-CE7A-46B0-9FDB-897FD20BE003}" srcId="{4A905BFC-CEFC-4499-A5F8-5396C76AFF52}" destId="{DF3BF660-FB7D-4CEE-AE1E-7802E918FBDD}" srcOrd="0" destOrd="0" parTransId="{A1AC13CF-4CCF-489D-80DC-1C656CE34423}" sibTransId="{08F29325-FD33-4E2C-9893-DDDB2640A612}"/>
    <dgm:cxn modelId="{FF17AECE-E534-417F-A3C0-59487857ADAE}" type="presOf" srcId="{3E11C9EE-69C6-4F7E-841F-E1A5DD943C9D}" destId="{65E60B19-6FE6-42FB-AE56-865100A53340}" srcOrd="0" destOrd="0" presId="urn:microsoft.com/office/officeart/2005/8/layout/chevron2"/>
    <dgm:cxn modelId="{CADCA604-1081-45C3-BAF0-EC94080FB0F8}" type="presParOf" srcId="{AD9B113A-AEAE-4E33-A464-740E0301630D}" destId="{12555236-1DAD-4D85-929A-837A0E76E3CB}" srcOrd="0" destOrd="0" presId="urn:microsoft.com/office/officeart/2005/8/layout/chevron2"/>
    <dgm:cxn modelId="{DC911606-159F-46B5-8DA6-FB8B84600632}" type="presParOf" srcId="{12555236-1DAD-4D85-929A-837A0E76E3CB}" destId="{520637E6-0EF0-4739-B469-3A44290A84AF}" srcOrd="0" destOrd="0" presId="urn:microsoft.com/office/officeart/2005/8/layout/chevron2"/>
    <dgm:cxn modelId="{77C17726-C5DB-4243-BA0D-A8C7470C4B12}" type="presParOf" srcId="{12555236-1DAD-4D85-929A-837A0E76E3CB}" destId="{65E60B19-6FE6-42FB-AE56-865100A5334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D8E270B-0339-41ED-B27D-35D8175CF6C0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7EA5696-F703-4C1F-9555-73D6352486D5}" type="pres">
      <dgm:prSet presAssocID="{4D8E270B-0339-41ED-B27D-35D8175CF6C0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s-ES"/>
        </a:p>
      </dgm:t>
    </dgm:pt>
  </dgm:ptLst>
  <dgm:cxnLst>
    <dgm:cxn modelId="{AA972249-E7E0-4E6B-AEDD-EF4E66280FCD}" type="presOf" srcId="{4D8E270B-0339-41ED-B27D-35D8175CF6C0}" destId="{C7EA5696-F703-4C1F-9555-73D6352486D5}" srcOrd="0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745770-5EB1-4E75-91A4-1F56DF5B7C55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348025D1-F434-414F-8E39-AC32B6EEB0C2}">
      <dgm:prSet phldrT="[Texto]"/>
      <dgm:spPr>
        <a:ln>
          <a:solidFill>
            <a:schemeClr val="tx1"/>
          </a:solidFill>
        </a:ln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 smtClean="0"/>
            <a:t>El Colegio La Merced IED está comprometido desde su </a:t>
          </a:r>
          <a:r>
            <a:rPr lang="es-ES" dirty="0" smtClean="0"/>
            <a:t>PEI «Pensamiento y acción para la Transformación Social», </a:t>
          </a:r>
          <a:r>
            <a:rPr lang="es-ES" dirty="0" smtClean="0"/>
            <a:t>en la formación de generaciones con pensamiento crítico, creativo y propositivo desde su Primera Infancia hasta la definición y desarrollo de su programa de Media cuyo fin está en contribuir a la construcción del proyecto de vida de las y los estudiantes y a su vez aportar a la transformación de la sociedad Colombiana.</a:t>
          </a:r>
        </a:p>
      </dgm:t>
    </dgm:pt>
    <dgm:pt modelId="{3F05286B-2B29-4816-96E4-A8D9CF721F20}" type="parTrans" cxnId="{0660D46A-3228-45E6-A8E8-30E19036AF03}">
      <dgm:prSet/>
      <dgm:spPr/>
      <dgm:t>
        <a:bodyPr/>
        <a:lstStyle/>
        <a:p>
          <a:endParaRPr lang="es-ES"/>
        </a:p>
      </dgm:t>
    </dgm:pt>
    <dgm:pt modelId="{E5A1A2E7-0A2C-43DD-9B6A-837C6250B8CA}" type="sibTrans" cxnId="{0660D46A-3228-45E6-A8E8-30E19036AF03}">
      <dgm:prSet/>
      <dgm:spPr/>
      <dgm:t>
        <a:bodyPr/>
        <a:lstStyle/>
        <a:p>
          <a:endParaRPr lang="es-ES"/>
        </a:p>
      </dgm:t>
    </dgm:pt>
    <dgm:pt modelId="{C6D43B38-D470-4D40-89C0-1BE8A6367746}">
      <dgm:prSet phldrT="[Texto]"/>
      <dgm:spPr>
        <a:solidFill>
          <a:srgbClr val="FF9966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MISIÓN</a:t>
          </a:r>
          <a:endParaRPr lang="es-ES" dirty="0">
            <a:solidFill>
              <a:schemeClr val="tx1"/>
            </a:solidFill>
          </a:endParaRPr>
        </a:p>
      </dgm:t>
    </dgm:pt>
    <dgm:pt modelId="{90EF33E9-1925-4205-BCCC-1B57DDC97CF5}" type="sibTrans" cxnId="{4E195857-772F-4A25-9905-0CABD77D0BBB}">
      <dgm:prSet/>
      <dgm:spPr/>
      <dgm:t>
        <a:bodyPr/>
        <a:lstStyle/>
        <a:p>
          <a:endParaRPr lang="es-ES"/>
        </a:p>
      </dgm:t>
    </dgm:pt>
    <dgm:pt modelId="{A97FCFA1-3774-4A3F-AE25-14A61DB9CBF9}" type="parTrans" cxnId="{4E195857-772F-4A25-9905-0CABD77D0BBB}">
      <dgm:prSet/>
      <dgm:spPr/>
      <dgm:t>
        <a:bodyPr/>
        <a:lstStyle/>
        <a:p>
          <a:endParaRPr lang="es-ES"/>
        </a:p>
      </dgm:t>
    </dgm:pt>
    <dgm:pt modelId="{907344AF-B9B7-44A0-B09B-CFDE00B0D839}" type="pres">
      <dgm:prSet presAssocID="{31745770-5EB1-4E75-91A4-1F56DF5B7C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4BCA381-57DE-4341-8371-4EE98FCC751D}" type="pres">
      <dgm:prSet presAssocID="{C6D43B38-D470-4D40-89C0-1BE8A6367746}" presName="composite" presStyleCnt="0"/>
      <dgm:spPr/>
    </dgm:pt>
    <dgm:pt modelId="{C6594CBF-21A6-4898-A167-8162DE0C255F}" type="pres">
      <dgm:prSet presAssocID="{C6D43B38-D470-4D40-89C0-1BE8A6367746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717D03-0A51-465A-9C88-03D2CB0AD255}" type="pres">
      <dgm:prSet presAssocID="{C6D43B38-D470-4D40-89C0-1BE8A6367746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E195857-772F-4A25-9905-0CABD77D0BBB}" srcId="{31745770-5EB1-4E75-91A4-1F56DF5B7C55}" destId="{C6D43B38-D470-4D40-89C0-1BE8A6367746}" srcOrd="0" destOrd="0" parTransId="{A97FCFA1-3774-4A3F-AE25-14A61DB9CBF9}" sibTransId="{90EF33E9-1925-4205-BCCC-1B57DDC97CF5}"/>
    <dgm:cxn modelId="{E8E564F7-87B5-4EA5-8272-74BD7444E94F}" type="presOf" srcId="{31745770-5EB1-4E75-91A4-1F56DF5B7C55}" destId="{907344AF-B9B7-44A0-B09B-CFDE00B0D839}" srcOrd="0" destOrd="0" presId="urn:microsoft.com/office/officeart/2005/8/layout/chevron2"/>
    <dgm:cxn modelId="{C3C33E55-F730-4DC4-9E6F-4A9D297C621C}" type="presOf" srcId="{348025D1-F434-414F-8E39-AC32B6EEB0C2}" destId="{60717D03-0A51-465A-9C88-03D2CB0AD255}" srcOrd="0" destOrd="0" presId="urn:microsoft.com/office/officeart/2005/8/layout/chevron2"/>
    <dgm:cxn modelId="{B16E2883-C0B8-4841-A89C-A47CE8A2F50C}" type="presOf" srcId="{C6D43B38-D470-4D40-89C0-1BE8A6367746}" destId="{C6594CBF-21A6-4898-A167-8162DE0C255F}" srcOrd="0" destOrd="0" presId="urn:microsoft.com/office/officeart/2005/8/layout/chevron2"/>
    <dgm:cxn modelId="{0660D46A-3228-45E6-A8E8-30E19036AF03}" srcId="{C6D43B38-D470-4D40-89C0-1BE8A6367746}" destId="{348025D1-F434-414F-8E39-AC32B6EEB0C2}" srcOrd="0" destOrd="0" parTransId="{3F05286B-2B29-4816-96E4-A8D9CF721F20}" sibTransId="{E5A1A2E7-0A2C-43DD-9B6A-837C6250B8CA}"/>
    <dgm:cxn modelId="{10678DB7-D649-4ECD-A965-7AB2BDDFD311}" type="presParOf" srcId="{907344AF-B9B7-44A0-B09B-CFDE00B0D839}" destId="{A4BCA381-57DE-4341-8371-4EE98FCC751D}" srcOrd="0" destOrd="0" presId="urn:microsoft.com/office/officeart/2005/8/layout/chevron2"/>
    <dgm:cxn modelId="{38C1AEB7-22DC-4BEB-8354-0473E8ACDE4F}" type="presParOf" srcId="{A4BCA381-57DE-4341-8371-4EE98FCC751D}" destId="{C6594CBF-21A6-4898-A167-8162DE0C255F}" srcOrd="0" destOrd="0" presId="urn:microsoft.com/office/officeart/2005/8/layout/chevron2"/>
    <dgm:cxn modelId="{1E7AE393-DCF1-454E-998D-A9C2F756DF46}" type="presParOf" srcId="{A4BCA381-57DE-4341-8371-4EE98FCC751D}" destId="{60717D03-0A51-465A-9C88-03D2CB0AD25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5ECE3F-D0A2-4BFF-9671-EC7AE2586ECE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61785CF-52EF-4AF5-BFEF-3C1905CED88D}">
      <dgm:prSet phldrT="[Texto]" phldr="1"/>
      <dgm:spPr/>
      <dgm:t>
        <a:bodyPr/>
        <a:lstStyle/>
        <a:p>
          <a:endParaRPr lang="es-ES" dirty="0"/>
        </a:p>
      </dgm:t>
    </dgm:pt>
    <dgm:pt modelId="{8DFCF5F2-89D8-4302-8BF1-59E2B1D63886}" type="sibTrans" cxnId="{ED0C1D45-89E7-46AF-83F7-C4A35782FCE9}">
      <dgm:prSet/>
      <dgm:spPr/>
      <dgm:t>
        <a:bodyPr/>
        <a:lstStyle/>
        <a:p>
          <a:endParaRPr lang="es-ES"/>
        </a:p>
      </dgm:t>
    </dgm:pt>
    <dgm:pt modelId="{726DAE09-BDC3-46C5-9DAC-988A29593DDC}" type="parTrans" cxnId="{ED0C1D45-89E7-46AF-83F7-C4A35782FCE9}">
      <dgm:prSet/>
      <dgm:spPr/>
      <dgm:t>
        <a:bodyPr/>
        <a:lstStyle/>
        <a:p>
          <a:endParaRPr lang="es-ES"/>
        </a:p>
      </dgm:t>
    </dgm:pt>
    <dgm:pt modelId="{FF8915B4-B660-47E7-8423-43C05766A198}" type="pres">
      <dgm:prSet presAssocID="{935ECE3F-D0A2-4BFF-9671-EC7AE2586ECE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s-ES"/>
        </a:p>
      </dgm:t>
    </dgm:pt>
    <dgm:pt modelId="{3AD6E85C-B83B-4164-8D93-2920A081EADF}" type="pres">
      <dgm:prSet presAssocID="{935ECE3F-D0A2-4BFF-9671-EC7AE2586ECE}" presName="arrowNode" presStyleLbl="node1" presStyleIdx="0" presStyleCnt="1" custLinFactNeighborX="51993" custLinFactNeighborY="37891"/>
      <dgm:spPr/>
      <dgm:t>
        <a:bodyPr/>
        <a:lstStyle/>
        <a:p>
          <a:endParaRPr lang="es-ES"/>
        </a:p>
      </dgm:t>
    </dgm:pt>
    <dgm:pt modelId="{C9994A8A-078E-4552-82DF-FA7796DD5177}" type="pres">
      <dgm:prSet presAssocID="{361785CF-52EF-4AF5-BFEF-3C1905CED88D}" presName="txNode1" presStyleLbl="revTx" presStyleIdx="0" presStyleCnt="1" custFlipVert="1" custFlipHor="1" custScaleX="5506" custScaleY="341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ACEB034-3769-4163-8116-0C7E21A14E7D}" type="presOf" srcId="{361785CF-52EF-4AF5-BFEF-3C1905CED88D}" destId="{C9994A8A-078E-4552-82DF-FA7796DD5177}" srcOrd="0" destOrd="0" presId="urn:microsoft.com/office/officeart/2009/3/layout/DescendingProcess"/>
    <dgm:cxn modelId="{ED0C1D45-89E7-46AF-83F7-C4A35782FCE9}" srcId="{935ECE3F-D0A2-4BFF-9671-EC7AE2586ECE}" destId="{361785CF-52EF-4AF5-BFEF-3C1905CED88D}" srcOrd="0" destOrd="0" parTransId="{726DAE09-BDC3-46C5-9DAC-988A29593DDC}" sibTransId="{8DFCF5F2-89D8-4302-8BF1-59E2B1D63886}"/>
    <dgm:cxn modelId="{01AF79AC-B1DA-4DC2-97B5-948A2C38BFD7}" type="presOf" srcId="{935ECE3F-D0A2-4BFF-9671-EC7AE2586ECE}" destId="{FF8915B4-B660-47E7-8423-43C05766A198}" srcOrd="0" destOrd="0" presId="urn:microsoft.com/office/officeart/2009/3/layout/DescendingProcess"/>
    <dgm:cxn modelId="{8DEB6BE0-751D-4B95-A2C2-A472FFC1D40F}" type="presParOf" srcId="{FF8915B4-B660-47E7-8423-43C05766A198}" destId="{3AD6E85C-B83B-4164-8D93-2920A081EADF}" srcOrd="0" destOrd="0" presId="urn:microsoft.com/office/officeart/2009/3/layout/DescendingProcess"/>
    <dgm:cxn modelId="{8A964BBF-0E50-431A-9095-60A7A8B47407}" type="presParOf" srcId="{FF8915B4-B660-47E7-8423-43C05766A198}" destId="{C9994A8A-078E-4552-82DF-FA7796DD5177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6FB785-8245-4076-BF5C-66C0561F2F7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0917B1-7562-440F-B13E-90517B6A08AE}">
      <dgm:prSet phldrT="[Texto]" custT="1"/>
      <dgm:spPr/>
      <dgm:t>
        <a:bodyPr/>
        <a:lstStyle/>
        <a:p>
          <a:r>
            <a:rPr lang="es-ES" sz="5000" dirty="0" smtClean="0">
              <a:solidFill>
                <a:schemeClr val="tx1"/>
              </a:solidFill>
            </a:rPr>
            <a:t>INGRESOS </a:t>
          </a:r>
          <a:r>
            <a:rPr lang="es-ES" sz="5400" dirty="0" smtClean="0">
              <a:solidFill>
                <a:schemeClr val="tx1"/>
              </a:solidFill>
            </a:rPr>
            <a:t>2017</a:t>
          </a:r>
          <a:endParaRPr lang="es-ES" sz="5000" dirty="0">
            <a:solidFill>
              <a:schemeClr val="tx1"/>
            </a:solidFill>
          </a:endParaRPr>
        </a:p>
      </dgm:t>
    </dgm:pt>
    <dgm:pt modelId="{6C41A1E1-456B-4C49-AB62-1F246836C522}" type="parTrans" cxnId="{D410FDF2-B8DE-4CCF-A8DA-AB2C5CDE6833}">
      <dgm:prSet/>
      <dgm:spPr/>
      <dgm:t>
        <a:bodyPr/>
        <a:lstStyle/>
        <a:p>
          <a:endParaRPr lang="es-ES"/>
        </a:p>
      </dgm:t>
    </dgm:pt>
    <dgm:pt modelId="{C5705147-02F1-4E09-8EF3-BF7EEA4F3DEE}" type="sibTrans" cxnId="{D410FDF2-B8DE-4CCF-A8DA-AB2C5CDE6833}">
      <dgm:prSet/>
      <dgm:spPr/>
      <dgm:t>
        <a:bodyPr/>
        <a:lstStyle/>
        <a:p>
          <a:endParaRPr lang="es-ES"/>
        </a:p>
      </dgm:t>
    </dgm:pt>
    <dgm:pt modelId="{83E86843-D50F-4DE8-B691-5C3014CD9641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$578.222.111</a:t>
          </a:r>
        </a:p>
        <a:p>
          <a:r>
            <a:rPr lang="es-ES" dirty="0" smtClean="0">
              <a:solidFill>
                <a:schemeClr val="tx1"/>
              </a:solidFill>
            </a:rPr>
            <a:t>99.8%</a:t>
          </a:r>
          <a:endParaRPr lang="es-ES" dirty="0">
            <a:solidFill>
              <a:schemeClr val="tx1"/>
            </a:solidFill>
          </a:endParaRPr>
        </a:p>
      </dgm:t>
    </dgm:pt>
    <dgm:pt modelId="{D0215146-DFAC-42B5-9B53-1D35832AF667}" type="parTrans" cxnId="{4B35A7D0-407A-46A6-A684-EF9ABC5F8B9F}">
      <dgm:prSet/>
      <dgm:spPr/>
      <dgm:t>
        <a:bodyPr/>
        <a:lstStyle/>
        <a:p>
          <a:endParaRPr lang="es-ES"/>
        </a:p>
      </dgm:t>
    </dgm:pt>
    <dgm:pt modelId="{14731319-F0D3-4E57-AA97-A457F7B69EA0}" type="sibTrans" cxnId="{4B35A7D0-407A-46A6-A684-EF9ABC5F8B9F}">
      <dgm:prSet/>
      <dgm:spPr/>
      <dgm:t>
        <a:bodyPr/>
        <a:lstStyle/>
        <a:p>
          <a:endParaRPr lang="es-ES"/>
        </a:p>
      </dgm:t>
    </dgm:pt>
    <dgm:pt modelId="{3C858E6C-885F-4922-AC7F-8B41D0D2BA31}" type="pres">
      <dgm:prSet presAssocID="{616FB785-8245-4076-BF5C-66C0561F2F7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E85AC9E-ED59-48B7-9E9B-19D0B9DECA53}" type="pres">
      <dgm:prSet presAssocID="{430917B1-7562-440F-B13E-90517B6A08A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CEFDF0-0271-498D-9867-DC695FE5B4A9}" type="pres">
      <dgm:prSet presAssocID="{C5705147-02F1-4E09-8EF3-BF7EEA4F3DEE}" presName="sibTrans" presStyleCnt="0"/>
      <dgm:spPr/>
    </dgm:pt>
    <dgm:pt modelId="{A1FE6190-C7E9-466A-8D36-932E33C48D8E}" type="pres">
      <dgm:prSet presAssocID="{83E86843-D50F-4DE8-B691-5C3014CD9641}" presName="node" presStyleLbl="node1" presStyleIdx="1" presStyleCnt="2" custScaleX="1177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410FDF2-B8DE-4CCF-A8DA-AB2C5CDE6833}" srcId="{616FB785-8245-4076-BF5C-66C0561F2F75}" destId="{430917B1-7562-440F-B13E-90517B6A08AE}" srcOrd="0" destOrd="0" parTransId="{6C41A1E1-456B-4C49-AB62-1F246836C522}" sibTransId="{C5705147-02F1-4E09-8EF3-BF7EEA4F3DEE}"/>
    <dgm:cxn modelId="{4B35A7D0-407A-46A6-A684-EF9ABC5F8B9F}" srcId="{616FB785-8245-4076-BF5C-66C0561F2F75}" destId="{83E86843-D50F-4DE8-B691-5C3014CD9641}" srcOrd="1" destOrd="0" parTransId="{D0215146-DFAC-42B5-9B53-1D35832AF667}" sibTransId="{14731319-F0D3-4E57-AA97-A457F7B69EA0}"/>
    <dgm:cxn modelId="{51B7D569-4888-43C3-874B-60BDA752D436}" type="presOf" srcId="{616FB785-8245-4076-BF5C-66C0561F2F75}" destId="{3C858E6C-885F-4922-AC7F-8B41D0D2BA31}" srcOrd="0" destOrd="0" presId="urn:microsoft.com/office/officeart/2005/8/layout/hList6"/>
    <dgm:cxn modelId="{BC4A8290-08A1-45EC-87C5-D28C4C98215B}" type="presOf" srcId="{83E86843-D50F-4DE8-B691-5C3014CD9641}" destId="{A1FE6190-C7E9-466A-8D36-932E33C48D8E}" srcOrd="0" destOrd="0" presId="urn:microsoft.com/office/officeart/2005/8/layout/hList6"/>
    <dgm:cxn modelId="{FA1F04D9-D368-482E-9624-1597A51C0A98}" type="presOf" srcId="{430917B1-7562-440F-B13E-90517B6A08AE}" destId="{1E85AC9E-ED59-48B7-9E9B-19D0B9DECA53}" srcOrd="0" destOrd="0" presId="urn:microsoft.com/office/officeart/2005/8/layout/hList6"/>
    <dgm:cxn modelId="{BC53A3FB-D6DC-44B9-B6F8-E7B98204EA3E}" type="presParOf" srcId="{3C858E6C-885F-4922-AC7F-8B41D0D2BA31}" destId="{1E85AC9E-ED59-48B7-9E9B-19D0B9DECA53}" srcOrd="0" destOrd="0" presId="urn:microsoft.com/office/officeart/2005/8/layout/hList6"/>
    <dgm:cxn modelId="{614524EE-FF70-47CE-A343-02694C5E3944}" type="presParOf" srcId="{3C858E6C-885F-4922-AC7F-8B41D0D2BA31}" destId="{72CEFDF0-0271-498D-9867-DC695FE5B4A9}" srcOrd="1" destOrd="0" presId="urn:microsoft.com/office/officeart/2005/8/layout/hList6"/>
    <dgm:cxn modelId="{0B256007-FD2C-485F-B67B-535BA19A883D}" type="presParOf" srcId="{3C858E6C-885F-4922-AC7F-8B41D0D2BA31}" destId="{A1FE6190-C7E9-466A-8D36-932E33C48D8E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6FB785-8245-4076-BF5C-66C0561F2F7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0917B1-7562-440F-B13E-90517B6A08AE}">
      <dgm:prSet phldrT="[Texto]" custT="1"/>
      <dgm:spPr/>
      <dgm:t>
        <a:bodyPr/>
        <a:lstStyle/>
        <a:p>
          <a:r>
            <a:rPr lang="es-ES" sz="4000" dirty="0" smtClean="0">
              <a:solidFill>
                <a:schemeClr val="tx1"/>
              </a:solidFill>
            </a:rPr>
            <a:t>INGRESOS</a:t>
          </a:r>
          <a:r>
            <a:rPr lang="es-ES" sz="5000" dirty="0" smtClean="0">
              <a:solidFill>
                <a:schemeClr val="tx1"/>
              </a:solidFill>
            </a:rPr>
            <a:t> </a:t>
          </a:r>
          <a:r>
            <a:rPr lang="es-ES" sz="5400" dirty="0" smtClean="0">
              <a:solidFill>
                <a:schemeClr val="tx1"/>
              </a:solidFill>
            </a:rPr>
            <a:t>2017</a:t>
          </a:r>
          <a:endParaRPr lang="es-ES" sz="5000" dirty="0">
            <a:solidFill>
              <a:schemeClr val="tx1"/>
            </a:solidFill>
          </a:endParaRPr>
        </a:p>
      </dgm:t>
    </dgm:pt>
    <dgm:pt modelId="{6C41A1E1-456B-4C49-AB62-1F246836C522}" type="parTrans" cxnId="{D410FDF2-B8DE-4CCF-A8DA-AB2C5CDE6833}">
      <dgm:prSet/>
      <dgm:spPr/>
      <dgm:t>
        <a:bodyPr/>
        <a:lstStyle/>
        <a:p>
          <a:endParaRPr lang="es-ES"/>
        </a:p>
      </dgm:t>
    </dgm:pt>
    <dgm:pt modelId="{C5705147-02F1-4E09-8EF3-BF7EEA4F3DEE}" type="sibTrans" cxnId="{D410FDF2-B8DE-4CCF-A8DA-AB2C5CDE6833}">
      <dgm:prSet/>
      <dgm:spPr/>
      <dgm:t>
        <a:bodyPr/>
        <a:lstStyle/>
        <a:p>
          <a:endParaRPr lang="es-ES"/>
        </a:p>
      </dgm:t>
    </dgm:pt>
    <dgm:pt modelId="{83E86843-D50F-4DE8-B691-5C3014CD9641}">
      <dgm:prSet phldrT="[Texto]" custT="1"/>
      <dgm:spPr/>
      <dgm:t>
        <a:bodyPr/>
        <a:lstStyle/>
        <a:p>
          <a:r>
            <a:rPr lang="es-ES" sz="3600" dirty="0" smtClean="0">
              <a:solidFill>
                <a:schemeClr val="tx1"/>
              </a:solidFill>
            </a:rPr>
            <a:t>REC. PROP: 29.757.000</a:t>
          </a:r>
        </a:p>
        <a:p>
          <a:r>
            <a:rPr lang="es-ES" sz="3600" dirty="0" smtClean="0">
              <a:solidFill>
                <a:schemeClr val="tx1"/>
              </a:solidFill>
            </a:rPr>
            <a:t>MEN: 308.108.368 </a:t>
          </a:r>
        </a:p>
        <a:p>
          <a:r>
            <a:rPr lang="es-ES" sz="3600" dirty="0" smtClean="0">
              <a:solidFill>
                <a:schemeClr val="tx1"/>
              </a:solidFill>
            </a:rPr>
            <a:t>SED: 39.738.845</a:t>
          </a:r>
        </a:p>
        <a:p>
          <a:r>
            <a:rPr lang="es-ES" sz="3600" dirty="0" smtClean="0">
              <a:solidFill>
                <a:schemeClr val="tx1"/>
              </a:solidFill>
            </a:rPr>
            <a:t>REC. CAP: 200.617.898 </a:t>
          </a:r>
        </a:p>
      </dgm:t>
    </dgm:pt>
    <dgm:pt modelId="{14731319-F0D3-4E57-AA97-A457F7B69EA0}" type="sibTrans" cxnId="{4B35A7D0-407A-46A6-A684-EF9ABC5F8B9F}">
      <dgm:prSet/>
      <dgm:spPr/>
      <dgm:t>
        <a:bodyPr/>
        <a:lstStyle/>
        <a:p>
          <a:endParaRPr lang="es-ES"/>
        </a:p>
      </dgm:t>
    </dgm:pt>
    <dgm:pt modelId="{D0215146-DFAC-42B5-9B53-1D35832AF667}" type="parTrans" cxnId="{4B35A7D0-407A-46A6-A684-EF9ABC5F8B9F}">
      <dgm:prSet/>
      <dgm:spPr/>
      <dgm:t>
        <a:bodyPr/>
        <a:lstStyle/>
        <a:p>
          <a:endParaRPr lang="es-ES"/>
        </a:p>
      </dgm:t>
    </dgm:pt>
    <dgm:pt modelId="{3C858E6C-885F-4922-AC7F-8B41D0D2BA31}" type="pres">
      <dgm:prSet presAssocID="{616FB785-8245-4076-BF5C-66C0561F2F7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E85AC9E-ED59-48B7-9E9B-19D0B9DECA53}" type="pres">
      <dgm:prSet presAssocID="{430917B1-7562-440F-B13E-90517B6A08AE}" presName="node" presStyleLbl="node1" presStyleIdx="0" presStyleCnt="2" custScaleX="71357" custLinFactNeighborX="-5594" custLinFactNeighborY="-5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CEFDF0-0271-498D-9867-DC695FE5B4A9}" type="pres">
      <dgm:prSet presAssocID="{C5705147-02F1-4E09-8EF3-BF7EEA4F3DEE}" presName="sibTrans" presStyleCnt="0"/>
      <dgm:spPr/>
    </dgm:pt>
    <dgm:pt modelId="{A1FE6190-C7E9-466A-8D36-932E33C48D8E}" type="pres">
      <dgm:prSet presAssocID="{83E86843-D50F-4DE8-B691-5C3014CD9641}" presName="node" presStyleLbl="node1" presStyleIdx="1" presStyleCnt="2" custScaleX="115632" custScaleY="99557" custLinFactNeighborX="-7600" custLinFactNeighborY="-3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410FDF2-B8DE-4CCF-A8DA-AB2C5CDE6833}" srcId="{616FB785-8245-4076-BF5C-66C0561F2F75}" destId="{430917B1-7562-440F-B13E-90517B6A08AE}" srcOrd="0" destOrd="0" parTransId="{6C41A1E1-456B-4C49-AB62-1F246836C522}" sibTransId="{C5705147-02F1-4E09-8EF3-BF7EEA4F3DEE}"/>
    <dgm:cxn modelId="{4B35A7D0-407A-46A6-A684-EF9ABC5F8B9F}" srcId="{616FB785-8245-4076-BF5C-66C0561F2F75}" destId="{83E86843-D50F-4DE8-B691-5C3014CD9641}" srcOrd="1" destOrd="0" parTransId="{D0215146-DFAC-42B5-9B53-1D35832AF667}" sibTransId="{14731319-F0D3-4E57-AA97-A457F7B69EA0}"/>
    <dgm:cxn modelId="{329052E0-5E0F-4F15-AC8F-C5983A4A30B7}" type="presOf" srcId="{616FB785-8245-4076-BF5C-66C0561F2F75}" destId="{3C858E6C-885F-4922-AC7F-8B41D0D2BA31}" srcOrd="0" destOrd="0" presId="urn:microsoft.com/office/officeart/2005/8/layout/hList6"/>
    <dgm:cxn modelId="{E31F6D1E-6F34-4F6B-B67E-0682BA438FB9}" type="presOf" srcId="{83E86843-D50F-4DE8-B691-5C3014CD9641}" destId="{A1FE6190-C7E9-466A-8D36-932E33C48D8E}" srcOrd="0" destOrd="0" presId="urn:microsoft.com/office/officeart/2005/8/layout/hList6"/>
    <dgm:cxn modelId="{2EFB8520-AFB1-4239-A495-96934576C11F}" type="presOf" srcId="{430917B1-7562-440F-B13E-90517B6A08AE}" destId="{1E85AC9E-ED59-48B7-9E9B-19D0B9DECA53}" srcOrd="0" destOrd="0" presId="urn:microsoft.com/office/officeart/2005/8/layout/hList6"/>
    <dgm:cxn modelId="{0C68876B-2377-469B-9E2C-F1D105769394}" type="presParOf" srcId="{3C858E6C-885F-4922-AC7F-8B41D0D2BA31}" destId="{1E85AC9E-ED59-48B7-9E9B-19D0B9DECA53}" srcOrd="0" destOrd="0" presId="urn:microsoft.com/office/officeart/2005/8/layout/hList6"/>
    <dgm:cxn modelId="{3673CCA1-AC11-4FD4-BAD9-D69D194D4E33}" type="presParOf" srcId="{3C858E6C-885F-4922-AC7F-8B41D0D2BA31}" destId="{72CEFDF0-0271-498D-9867-DC695FE5B4A9}" srcOrd="1" destOrd="0" presId="urn:microsoft.com/office/officeart/2005/8/layout/hList6"/>
    <dgm:cxn modelId="{CF21F669-FC70-481F-98FA-6C111A371C21}" type="presParOf" srcId="{3C858E6C-885F-4922-AC7F-8B41D0D2BA31}" destId="{A1FE6190-C7E9-466A-8D36-932E33C48D8E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6FB785-8245-4076-BF5C-66C0561F2F7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0917B1-7562-440F-B13E-90517B6A08AE}">
      <dgm:prSet phldrT="[Texto]" custT="1"/>
      <dgm:spPr/>
      <dgm:t>
        <a:bodyPr/>
        <a:lstStyle/>
        <a:p>
          <a:r>
            <a:rPr lang="es-ES" sz="5000" dirty="0" smtClean="0">
              <a:solidFill>
                <a:schemeClr val="tx1"/>
              </a:solidFill>
            </a:rPr>
            <a:t>GASTOS </a:t>
          </a:r>
          <a:r>
            <a:rPr lang="es-ES" sz="5400" dirty="0" smtClean="0">
              <a:solidFill>
                <a:schemeClr val="tx1"/>
              </a:solidFill>
            </a:rPr>
            <a:t>2017</a:t>
          </a:r>
          <a:endParaRPr lang="es-ES" sz="5000" dirty="0">
            <a:solidFill>
              <a:schemeClr val="tx1"/>
            </a:solidFill>
          </a:endParaRPr>
        </a:p>
      </dgm:t>
    </dgm:pt>
    <dgm:pt modelId="{6C41A1E1-456B-4C49-AB62-1F246836C522}" type="parTrans" cxnId="{D410FDF2-B8DE-4CCF-A8DA-AB2C5CDE6833}">
      <dgm:prSet/>
      <dgm:spPr/>
      <dgm:t>
        <a:bodyPr/>
        <a:lstStyle/>
        <a:p>
          <a:endParaRPr lang="es-ES"/>
        </a:p>
      </dgm:t>
    </dgm:pt>
    <dgm:pt modelId="{C5705147-02F1-4E09-8EF3-BF7EEA4F3DEE}" type="sibTrans" cxnId="{D410FDF2-B8DE-4CCF-A8DA-AB2C5CDE6833}">
      <dgm:prSet/>
      <dgm:spPr/>
      <dgm:t>
        <a:bodyPr/>
        <a:lstStyle/>
        <a:p>
          <a:endParaRPr lang="es-ES"/>
        </a:p>
      </dgm:t>
    </dgm:pt>
    <dgm:pt modelId="{83E86843-D50F-4DE8-B691-5C3014CD9641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$491.506.805</a:t>
          </a:r>
        </a:p>
        <a:p>
          <a:r>
            <a:rPr lang="es-ES" dirty="0" smtClean="0">
              <a:solidFill>
                <a:schemeClr val="tx1"/>
              </a:solidFill>
            </a:rPr>
            <a:t>85%</a:t>
          </a:r>
          <a:endParaRPr lang="es-ES" dirty="0">
            <a:solidFill>
              <a:schemeClr val="tx1"/>
            </a:solidFill>
          </a:endParaRPr>
        </a:p>
      </dgm:t>
    </dgm:pt>
    <dgm:pt modelId="{D0215146-DFAC-42B5-9B53-1D35832AF667}" type="parTrans" cxnId="{4B35A7D0-407A-46A6-A684-EF9ABC5F8B9F}">
      <dgm:prSet/>
      <dgm:spPr/>
      <dgm:t>
        <a:bodyPr/>
        <a:lstStyle/>
        <a:p>
          <a:endParaRPr lang="es-ES"/>
        </a:p>
      </dgm:t>
    </dgm:pt>
    <dgm:pt modelId="{14731319-F0D3-4E57-AA97-A457F7B69EA0}" type="sibTrans" cxnId="{4B35A7D0-407A-46A6-A684-EF9ABC5F8B9F}">
      <dgm:prSet/>
      <dgm:spPr/>
      <dgm:t>
        <a:bodyPr/>
        <a:lstStyle/>
        <a:p>
          <a:endParaRPr lang="es-ES"/>
        </a:p>
      </dgm:t>
    </dgm:pt>
    <dgm:pt modelId="{3C858E6C-885F-4922-AC7F-8B41D0D2BA31}" type="pres">
      <dgm:prSet presAssocID="{616FB785-8245-4076-BF5C-66C0561F2F7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E85AC9E-ED59-48B7-9E9B-19D0B9DECA53}" type="pres">
      <dgm:prSet presAssocID="{430917B1-7562-440F-B13E-90517B6A08AE}" presName="node" presStyleLbl="node1" presStyleIdx="0" presStyleCnt="2" custScaleX="566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CEFDF0-0271-498D-9867-DC695FE5B4A9}" type="pres">
      <dgm:prSet presAssocID="{C5705147-02F1-4E09-8EF3-BF7EEA4F3DEE}" presName="sibTrans" presStyleCnt="0"/>
      <dgm:spPr/>
    </dgm:pt>
    <dgm:pt modelId="{A1FE6190-C7E9-466A-8D36-932E33C48D8E}" type="pres">
      <dgm:prSet presAssocID="{83E86843-D50F-4DE8-B691-5C3014CD9641}" presName="node" presStyleLbl="node1" presStyleIdx="1" presStyleCnt="2" custScaleX="1177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410FDF2-B8DE-4CCF-A8DA-AB2C5CDE6833}" srcId="{616FB785-8245-4076-BF5C-66C0561F2F75}" destId="{430917B1-7562-440F-B13E-90517B6A08AE}" srcOrd="0" destOrd="0" parTransId="{6C41A1E1-456B-4C49-AB62-1F246836C522}" sibTransId="{C5705147-02F1-4E09-8EF3-BF7EEA4F3DEE}"/>
    <dgm:cxn modelId="{4B35A7D0-407A-46A6-A684-EF9ABC5F8B9F}" srcId="{616FB785-8245-4076-BF5C-66C0561F2F75}" destId="{83E86843-D50F-4DE8-B691-5C3014CD9641}" srcOrd="1" destOrd="0" parTransId="{D0215146-DFAC-42B5-9B53-1D35832AF667}" sibTransId="{14731319-F0D3-4E57-AA97-A457F7B69EA0}"/>
    <dgm:cxn modelId="{E19B2A9E-BF5E-4BC8-9E81-DB9C05FC7EE6}" type="presOf" srcId="{616FB785-8245-4076-BF5C-66C0561F2F75}" destId="{3C858E6C-885F-4922-AC7F-8B41D0D2BA31}" srcOrd="0" destOrd="0" presId="urn:microsoft.com/office/officeart/2005/8/layout/hList6"/>
    <dgm:cxn modelId="{159AD3A7-432B-4CB1-BBA6-6E15F0EB6FB2}" type="presOf" srcId="{430917B1-7562-440F-B13E-90517B6A08AE}" destId="{1E85AC9E-ED59-48B7-9E9B-19D0B9DECA53}" srcOrd="0" destOrd="0" presId="urn:microsoft.com/office/officeart/2005/8/layout/hList6"/>
    <dgm:cxn modelId="{DB6D77C7-5DD1-4492-9585-808D76EDF0A7}" type="presOf" srcId="{83E86843-D50F-4DE8-B691-5C3014CD9641}" destId="{A1FE6190-C7E9-466A-8D36-932E33C48D8E}" srcOrd="0" destOrd="0" presId="urn:microsoft.com/office/officeart/2005/8/layout/hList6"/>
    <dgm:cxn modelId="{248404C5-364C-4216-9905-B63186F4FE83}" type="presParOf" srcId="{3C858E6C-885F-4922-AC7F-8B41D0D2BA31}" destId="{1E85AC9E-ED59-48B7-9E9B-19D0B9DECA53}" srcOrd="0" destOrd="0" presId="urn:microsoft.com/office/officeart/2005/8/layout/hList6"/>
    <dgm:cxn modelId="{24B61939-41EC-4528-BCB4-B79F2D15660B}" type="presParOf" srcId="{3C858E6C-885F-4922-AC7F-8B41D0D2BA31}" destId="{72CEFDF0-0271-498D-9867-DC695FE5B4A9}" srcOrd="1" destOrd="0" presId="urn:microsoft.com/office/officeart/2005/8/layout/hList6"/>
    <dgm:cxn modelId="{1596291D-1513-44D9-9D40-C19B1DCF7B36}" type="presParOf" srcId="{3C858E6C-885F-4922-AC7F-8B41D0D2BA31}" destId="{A1FE6190-C7E9-466A-8D36-932E33C48D8E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16FB785-8245-4076-BF5C-66C0561F2F7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0917B1-7562-440F-B13E-90517B6A08AE}">
      <dgm:prSet phldrT="[Texto]" custT="1"/>
      <dgm:spPr/>
      <dgm:t>
        <a:bodyPr/>
        <a:lstStyle/>
        <a:p>
          <a:r>
            <a:rPr lang="es-ES" sz="5000" dirty="0" smtClean="0">
              <a:solidFill>
                <a:schemeClr val="tx1"/>
              </a:solidFill>
            </a:rPr>
            <a:t>GASTOS  DE FUNCIO-NAMIEN</a:t>
          </a:r>
        </a:p>
        <a:p>
          <a:r>
            <a:rPr lang="es-ES" sz="5000" dirty="0" smtClean="0">
              <a:solidFill>
                <a:schemeClr val="tx1"/>
              </a:solidFill>
            </a:rPr>
            <a:t>TO</a:t>
          </a:r>
          <a:endParaRPr lang="es-ES" sz="5000" dirty="0">
            <a:solidFill>
              <a:schemeClr val="tx1"/>
            </a:solidFill>
          </a:endParaRPr>
        </a:p>
      </dgm:t>
    </dgm:pt>
    <dgm:pt modelId="{6C41A1E1-456B-4C49-AB62-1F246836C522}" type="parTrans" cxnId="{D410FDF2-B8DE-4CCF-A8DA-AB2C5CDE6833}">
      <dgm:prSet/>
      <dgm:spPr/>
      <dgm:t>
        <a:bodyPr/>
        <a:lstStyle/>
        <a:p>
          <a:endParaRPr lang="es-ES"/>
        </a:p>
      </dgm:t>
    </dgm:pt>
    <dgm:pt modelId="{C5705147-02F1-4E09-8EF3-BF7EEA4F3DEE}" type="sibTrans" cxnId="{D410FDF2-B8DE-4CCF-A8DA-AB2C5CDE6833}">
      <dgm:prSet/>
      <dgm:spPr/>
      <dgm:t>
        <a:bodyPr/>
        <a:lstStyle/>
        <a:p>
          <a:endParaRPr lang="es-ES"/>
        </a:p>
      </dgm:t>
    </dgm:pt>
    <dgm:pt modelId="{83E86843-D50F-4DE8-B691-5C3014CD9641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412.203.386</a:t>
          </a:r>
        </a:p>
        <a:p>
          <a:r>
            <a:rPr lang="es-ES" dirty="0" smtClean="0">
              <a:solidFill>
                <a:schemeClr val="tx1"/>
              </a:solidFill>
            </a:rPr>
            <a:t>=84%.</a:t>
          </a:r>
          <a:endParaRPr lang="es-ES" dirty="0">
            <a:solidFill>
              <a:schemeClr val="tx1"/>
            </a:solidFill>
          </a:endParaRPr>
        </a:p>
      </dgm:t>
    </dgm:pt>
    <dgm:pt modelId="{D0215146-DFAC-42B5-9B53-1D35832AF667}" type="parTrans" cxnId="{4B35A7D0-407A-46A6-A684-EF9ABC5F8B9F}">
      <dgm:prSet/>
      <dgm:spPr/>
      <dgm:t>
        <a:bodyPr/>
        <a:lstStyle/>
        <a:p>
          <a:endParaRPr lang="es-ES"/>
        </a:p>
      </dgm:t>
    </dgm:pt>
    <dgm:pt modelId="{14731319-F0D3-4E57-AA97-A457F7B69EA0}" type="sibTrans" cxnId="{4B35A7D0-407A-46A6-A684-EF9ABC5F8B9F}">
      <dgm:prSet/>
      <dgm:spPr/>
      <dgm:t>
        <a:bodyPr/>
        <a:lstStyle/>
        <a:p>
          <a:endParaRPr lang="es-ES"/>
        </a:p>
      </dgm:t>
    </dgm:pt>
    <dgm:pt modelId="{3C858E6C-885F-4922-AC7F-8B41D0D2BA31}" type="pres">
      <dgm:prSet presAssocID="{616FB785-8245-4076-BF5C-66C0561F2F7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E85AC9E-ED59-48B7-9E9B-19D0B9DECA53}" type="pres">
      <dgm:prSet presAssocID="{430917B1-7562-440F-B13E-90517B6A08A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CEFDF0-0271-498D-9867-DC695FE5B4A9}" type="pres">
      <dgm:prSet presAssocID="{C5705147-02F1-4E09-8EF3-BF7EEA4F3DEE}" presName="sibTrans" presStyleCnt="0"/>
      <dgm:spPr/>
    </dgm:pt>
    <dgm:pt modelId="{A1FE6190-C7E9-466A-8D36-932E33C48D8E}" type="pres">
      <dgm:prSet presAssocID="{83E86843-D50F-4DE8-B691-5C3014CD9641}" presName="node" presStyleLbl="node1" presStyleIdx="1" presStyleCnt="2" custScaleX="1177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410FDF2-B8DE-4CCF-A8DA-AB2C5CDE6833}" srcId="{616FB785-8245-4076-BF5C-66C0561F2F75}" destId="{430917B1-7562-440F-B13E-90517B6A08AE}" srcOrd="0" destOrd="0" parTransId="{6C41A1E1-456B-4C49-AB62-1F246836C522}" sibTransId="{C5705147-02F1-4E09-8EF3-BF7EEA4F3DEE}"/>
    <dgm:cxn modelId="{4B35A7D0-407A-46A6-A684-EF9ABC5F8B9F}" srcId="{616FB785-8245-4076-BF5C-66C0561F2F75}" destId="{83E86843-D50F-4DE8-B691-5C3014CD9641}" srcOrd="1" destOrd="0" parTransId="{D0215146-DFAC-42B5-9B53-1D35832AF667}" sibTransId="{14731319-F0D3-4E57-AA97-A457F7B69EA0}"/>
    <dgm:cxn modelId="{EC240D97-163B-4A2F-953E-7E587A49D593}" type="presOf" srcId="{83E86843-D50F-4DE8-B691-5C3014CD9641}" destId="{A1FE6190-C7E9-466A-8D36-932E33C48D8E}" srcOrd="0" destOrd="0" presId="urn:microsoft.com/office/officeart/2005/8/layout/hList6"/>
    <dgm:cxn modelId="{492A67F5-D1B5-4C75-8A4C-DF5F7BB0008C}" type="presOf" srcId="{430917B1-7562-440F-B13E-90517B6A08AE}" destId="{1E85AC9E-ED59-48B7-9E9B-19D0B9DECA53}" srcOrd="0" destOrd="0" presId="urn:microsoft.com/office/officeart/2005/8/layout/hList6"/>
    <dgm:cxn modelId="{97E627F5-AE21-4BEC-A525-F30A710BF961}" type="presOf" srcId="{616FB785-8245-4076-BF5C-66C0561F2F75}" destId="{3C858E6C-885F-4922-AC7F-8B41D0D2BA31}" srcOrd="0" destOrd="0" presId="urn:microsoft.com/office/officeart/2005/8/layout/hList6"/>
    <dgm:cxn modelId="{98F4BF5C-25A8-473C-84B3-08F812916957}" type="presParOf" srcId="{3C858E6C-885F-4922-AC7F-8B41D0D2BA31}" destId="{1E85AC9E-ED59-48B7-9E9B-19D0B9DECA53}" srcOrd="0" destOrd="0" presId="urn:microsoft.com/office/officeart/2005/8/layout/hList6"/>
    <dgm:cxn modelId="{1B898A43-AA0D-4B3E-B793-BA5D501A312F}" type="presParOf" srcId="{3C858E6C-885F-4922-AC7F-8B41D0D2BA31}" destId="{72CEFDF0-0271-498D-9867-DC695FE5B4A9}" srcOrd="1" destOrd="0" presId="urn:microsoft.com/office/officeart/2005/8/layout/hList6"/>
    <dgm:cxn modelId="{7DB882D9-3E7A-40B8-ABA7-F2A90E4CC815}" type="presParOf" srcId="{3C858E6C-885F-4922-AC7F-8B41D0D2BA31}" destId="{A1FE6190-C7E9-466A-8D36-932E33C48D8E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16FB785-8245-4076-BF5C-66C0561F2F7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0917B1-7562-440F-B13E-90517B6A08AE}">
      <dgm:prSet phldrT="[Texto]" custT="1"/>
      <dgm:spPr/>
      <dgm:t>
        <a:bodyPr/>
        <a:lstStyle/>
        <a:p>
          <a:r>
            <a:rPr lang="es-ES" sz="5000" dirty="0" smtClean="0">
              <a:solidFill>
                <a:schemeClr val="tx1"/>
              </a:solidFill>
            </a:rPr>
            <a:t>GASTOS  DE INVERSION</a:t>
          </a:r>
          <a:endParaRPr lang="es-ES" sz="5000" dirty="0">
            <a:solidFill>
              <a:schemeClr val="tx1"/>
            </a:solidFill>
          </a:endParaRPr>
        </a:p>
      </dgm:t>
    </dgm:pt>
    <dgm:pt modelId="{6C41A1E1-456B-4C49-AB62-1F246836C522}" type="parTrans" cxnId="{D410FDF2-B8DE-4CCF-A8DA-AB2C5CDE6833}">
      <dgm:prSet/>
      <dgm:spPr/>
      <dgm:t>
        <a:bodyPr/>
        <a:lstStyle/>
        <a:p>
          <a:endParaRPr lang="es-ES"/>
        </a:p>
      </dgm:t>
    </dgm:pt>
    <dgm:pt modelId="{C5705147-02F1-4E09-8EF3-BF7EEA4F3DEE}" type="sibTrans" cxnId="{D410FDF2-B8DE-4CCF-A8DA-AB2C5CDE6833}">
      <dgm:prSet/>
      <dgm:spPr/>
      <dgm:t>
        <a:bodyPr/>
        <a:lstStyle/>
        <a:p>
          <a:endParaRPr lang="es-ES"/>
        </a:p>
      </dgm:t>
    </dgm:pt>
    <dgm:pt modelId="{83E86843-D50F-4DE8-B691-5C3014CD9641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79.303.419</a:t>
          </a:r>
        </a:p>
        <a:p>
          <a:r>
            <a:rPr lang="es-ES" dirty="0" smtClean="0">
              <a:solidFill>
                <a:schemeClr val="tx1"/>
              </a:solidFill>
            </a:rPr>
            <a:t>=16%.</a:t>
          </a:r>
          <a:endParaRPr lang="es-ES" dirty="0">
            <a:solidFill>
              <a:schemeClr val="tx1"/>
            </a:solidFill>
          </a:endParaRPr>
        </a:p>
      </dgm:t>
    </dgm:pt>
    <dgm:pt modelId="{D0215146-DFAC-42B5-9B53-1D35832AF667}" type="parTrans" cxnId="{4B35A7D0-407A-46A6-A684-EF9ABC5F8B9F}">
      <dgm:prSet/>
      <dgm:spPr/>
      <dgm:t>
        <a:bodyPr/>
        <a:lstStyle/>
        <a:p>
          <a:endParaRPr lang="es-ES"/>
        </a:p>
      </dgm:t>
    </dgm:pt>
    <dgm:pt modelId="{14731319-F0D3-4E57-AA97-A457F7B69EA0}" type="sibTrans" cxnId="{4B35A7D0-407A-46A6-A684-EF9ABC5F8B9F}">
      <dgm:prSet/>
      <dgm:spPr/>
      <dgm:t>
        <a:bodyPr/>
        <a:lstStyle/>
        <a:p>
          <a:endParaRPr lang="es-ES"/>
        </a:p>
      </dgm:t>
    </dgm:pt>
    <dgm:pt modelId="{3C858E6C-885F-4922-AC7F-8B41D0D2BA31}" type="pres">
      <dgm:prSet presAssocID="{616FB785-8245-4076-BF5C-66C0561F2F7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E85AC9E-ED59-48B7-9E9B-19D0B9DECA53}" type="pres">
      <dgm:prSet presAssocID="{430917B1-7562-440F-B13E-90517B6A08AE}" presName="node" presStyleLbl="node1" presStyleIdx="0" presStyleCnt="2" custScaleX="90022" custLinFactNeighborX="12287" custLinFactNeighborY="-5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CEFDF0-0271-498D-9867-DC695FE5B4A9}" type="pres">
      <dgm:prSet presAssocID="{C5705147-02F1-4E09-8EF3-BF7EEA4F3DEE}" presName="sibTrans" presStyleCnt="0"/>
      <dgm:spPr/>
    </dgm:pt>
    <dgm:pt modelId="{A1FE6190-C7E9-466A-8D36-932E33C48D8E}" type="pres">
      <dgm:prSet presAssocID="{83E86843-D50F-4DE8-B691-5C3014CD9641}" presName="node" presStyleLbl="node1" presStyleIdx="1" presStyleCnt="2" custScaleX="1177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410FDF2-B8DE-4CCF-A8DA-AB2C5CDE6833}" srcId="{616FB785-8245-4076-BF5C-66C0561F2F75}" destId="{430917B1-7562-440F-B13E-90517B6A08AE}" srcOrd="0" destOrd="0" parTransId="{6C41A1E1-456B-4C49-AB62-1F246836C522}" sibTransId="{C5705147-02F1-4E09-8EF3-BF7EEA4F3DEE}"/>
    <dgm:cxn modelId="{4B35A7D0-407A-46A6-A684-EF9ABC5F8B9F}" srcId="{616FB785-8245-4076-BF5C-66C0561F2F75}" destId="{83E86843-D50F-4DE8-B691-5C3014CD9641}" srcOrd="1" destOrd="0" parTransId="{D0215146-DFAC-42B5-9B53-1D35832AF667}" sibTransId="{14731319-F0D3-4E57-AA97-A457F7B69EA0}"/>
    <dgm:cxn modelId="{1FC34DAF-1638-4DCB-BB8B-EF609D4ED9EF}" type="presOf" srcId="{83E86843-D50F-4DE8-B691-5C3014CD9641}" destId="{A1FE6190-C7E9-466A-8D36-932E33C48D8E}" srcOrd="0" destOrd="0" presId="urn:microsoft.com/office/officeart/2005/8/layout/hList6"/>
    <dgm:cxn modelId="{8A32FCA9-4FF7-49BF-B403-C4414744481D}" type="presOf" srcId="{616FB785-8245-4076-BF5C-66C0561F2F75}" destId="{3C858E6C-885F-4922-AC7F-8B41D0D2BA31}" srcOrd="0" destOrd="0" presId="urn:microsoft.com/office/officeart/2005/8/layout/hList6"/>
    <dgm:cxn modelId="{46EDBF0D-3212-4B47-9EFA-C721ABA0510F}" type="presOf" srcId="{430917B1-7562-440F-B13E-90517B6A08AE}" destId="{1E85AC9E-ED59-48B7-9E9B-19D0B9DECA53}" srcOrd="0" destOrd="0" presId="urn:microsoft.com/office/officeart/2005/8/layout/hList6"/>
    <dgm:cxn modelId="{45402A9F-F324-404C-A76B-7652044AD02D}" type="presParOf" srcId="{3C858E6C-885F-4922-AC7F-8B41D0D2BA31}" destId="{1E85AC9E-ED59-48B7-9E9B-19D0B9DECA53}" srcOrd="0" destOrd="0" presId="urn:microsoft.com/office/officeart/2005/8/layout/hList6"/>
    <dgm:cxn modelId="{C92B1F16-3AF1-45AA-AFC5-BD49176C224E}" type="presParOf" srcId="{3C858E6C-885F-4922-AC7F-8B41D0D2BA31}" destId="{72CEFDF0-0271-498D-9867-DC695FE5B4A9}" srcOrd="1" destOrd="0" presId="urn:microsoft.com/office/officeart/2005/8/layout/hList6"/>
    <dgm:cxn modelId="{32BA3919-E17B-4347-990C-F9FDCA5FD6B4}" type="presParOf" srcId="{3C858E6C-885F-4922-AC7F-8B41D0D2BA31}" destId="{A1FE6190-C7E9-466A-8D36-932E33C48D8E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E22B6F4-B9C3-413D-8690-2E7DFAD0499C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5CEE1C0-3C58-4A2D-BBEC-D3AB5C9E4E1E}" type="pres">
      <dgm:prSet presAssocID="{DE22B6F4-B9C3-413D-8690-2E7DFAD0499C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s-ES"/>
        </a:p>
      </dgm:t>
    </dgm:pt>
  </dgm:ptLst>
  <dgm:cxnLst>
    <dgm:cxn modelId="{9F4311CF-FEB1-4AA5-925F-F9ECBD6382D8}" type="presOf" srcId="{DE22B6F4-B9C3-413D-8690-2E7DFAD0499C}" destId="{F5CEE1C0-3C58-4A2D-BBEC-D3AB5C9E4E1E}" srcOrd="0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637E6-0EF0-4739-B469-3A44290A84AF}">
      <dsp:nvSpPr>
        <dsp:cNvPr id="0" name=""/>
        <dsp:cNvSpPr/>
      </dsp:nvSpPr>
      <dsp:spPr>
        <a:xfrm rot="5400000">
          <a:off x="-1260139" y="1260139"/>
          <a:ext cx="5976664" cy="3456384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6000" b="1" kern="1200" dirty="0" smtClean="0">
              <a:solidFill>
                <a:schemeClr val="tx1"/>
              </a:solidFill>
            </a:rPr>
            <a:t>VISIÓN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kern="1200" dirty="0"/>
        </a:p>
      </dsp:txBody>
      <dsp:txXfrm rot="-5400000">
        <a:off x="1" y="1728191"/>
        <a:ext cx="3456384" cy="2520280"/>
      </dsp:txXfrm>
    </dsp:sp>
    <dsp:sp modelId="{65E60B19-6FE6-42FB-AE56-865100A53340}">
      <dsp:nvSpPr>
        <dsp:cNvPr id="0" name=""/>
        <dsp:cNvSpPr/>
      </dsp:nvSpPr>
      <dsp:spPr>
        <a:xfrm rot="5400000">
          <a:off x="3924436" y="-468052"/>
          <a:ext cx="4248472" cy="5184576"/>
        </a:xfrm>
        <a:prstGeom prst="round2SameRect">
          <a:avLst/>
        </a:prstGeom>
        <a:solidFill>
          <a:schemeClr val="accent3">
            <a:alpha val="9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S" sz="2800" kern="1200" dirty="0" smtClean="0"/>
            <a:t>En el 2020, el Colegio La Merced IED pretende continuar siendo referente a nivel distrital y nacional por el desempeño académico superior, por la formación integral y el alto compromiso social de sus egresados y egresadas.</a:t>
          </a:r>
        </a:p>
        <a:p>
          <a:pPr lvl="1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kern="1200" dirty="0"/>
        </a:p>
      </dsp:txBody>
      <dsp:txXfrm rot="-5400000">
        <a:off x="3456385" y="207392"/>
        <a:ext cx="4977183" cy="38336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94CBF-21A6-4898-A167-8162DE0C255F}">
      <dsp:nvSpPr>
        <dsp:cNvPr id="0" name=""/>
        <dsp:cNvSpPr/>
      </dsp:nvSpPr>
      <dsp:spPr>
        <a:xfrm rot="5400000">
          <a:off x="-1001012" y="1001012"/>
          <a:ext cx="5616624" cy="3614598"/>
        </a:xfrm>
        <a:prstGeom prst="chevron">
          <a:avLst/>
        </a:prstGeom>
        <a:solidFill>
          <a:srgbClr val="FF9966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 smtClean="0">
              <a:solidFill>
                <a:schemeClr val="tx1"/>
              </a:solidFill>
            </a:rPr>
            <a:t>MISIÓN</a:t>
          </a:r>
          <a:endParaRPr lang="es-ES" sz="6500" kern="1200" dirty="0">
            <a:solidFill>
              <a:schemeClr val="tx1"/>
            </a:solidFill>
          </a:endParaRPr>
        </a:p>
      </dsp:txBody>
      <dsp:txXfrm rot="-5400000">
        <a:off x="1" y="1807298"/>
        <a:ext cx="3614598" cy="2002026"/>
      </dsp:txXfrm>
    </dsp:sp>
    <dsp:sp modelId="{60717D03-0A51-465A-9C88-03D2CB0AD255}">
      <dsp:nvSpPr>
        <dsp:cNvPr id="0" name=""/>
        <dsp:cNvSpPr/>
      </dsp:nvSpPr>
      <dsp:spPr>
        <a:xfrm rot="5400000">
          <a:off x="4420884" y="-806286"/>
          <a:ext cx="3809324" cy="54218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S" sz="2100" kern="1200" dirty="0" smtClean="0"/>
            <a:t>El Colegio La Merced IED está comprometido desde su </a:t>
          </a:r>
          <a:r>
            <a:rPr lang="es-ES" sz="2100" kern="1200" dirty="0" smtClean="0"/>
            <a:t>PEI «Pensamiento y acción para la Transformación Social», </a:t>
          </a:r>
          <a:r>
            <a:rPr lang="es-ES" sz="2100" kern="1200" dirty="0" smtClean="0"/>
            <a:t>en la formación de generaciones con pensamiento crítico, creativo y propositivo desde su Primera Infancia hasta la definición y desarrollo de su programa de Media cuyo fin está en contribuir a la construcción del proyecto de vida de las y los estudiantes y a su vez aportar a la transformación de la sociedad Colombiana.</a:t>
          </a:r>
        </a:p>
      </dsp:txBody>
      <dsp:txXfrm rot="-5400000">
        <a:off x="3614598" y="185956"/>
        <a:ext cx="5235941" cy="34374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6E85C-B83B-4164-8D93-2920A081EADF}">
      <dsp:nvSpPr>
        <dsp:cNvPr id="0" name=""/>
        <dsp:cNvSpPr/>
      </dsp:nvSpPr>
      <dsp:spPr>
        <a:xfrm rot="4396374">
          <a:off x="477744" y="345865"/>
          <a:ext cx="1500418" cy="1046355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994A8A-078E-4552-82DF-FA7796DD5177}">
      <dsp:nvSpPr>
        <dsp:cNvPr id="0" name=""/>
        <dsp:cNvSpPr/>
      </dsp:nvSpPr>
      <dsp:spPr>
        <a:xfrm flipH="1" flipV="1">
          <a:off x="455889" y="91559"/>
          <a:ext cx="38949" cy="94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b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 rot="10800000">
        <a:off x="455889" y="91559"/>
        <a:ext cx="38949" cy="949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5AC9E-ED59-48B7-9E9B-19D0B9DECA53}">
      <dsp:nvSpPr>
        <dsp:cNvPr id="0" name=""/>
        <dsp:cNvSpPr/>
      </dsp:nvSpPr>
      <dsp:spPr>
        <a:xfrm rot="16200000">
          <a:off x="-1309644" y="1311342"/>
          <a:ext cx="6545942" cy="392325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0" tIns="0" rIns="31750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0" kern="1200" dirty="0" smtClean="0">
              <a:solidFill>
                <a:schemeClr val="tx1"/>
              </a:solidFill>
            </a:rPr>
            <a:t>INGRESOS </a:t>
          </a:r>
          <a:r>
            <a:rPr lang="es-ES" sz="5400" kern="1200" dirty="0" smtClean="0">
              <a:solidFill>
                <a:schemeClr val="tx1"/>
              </a:solidFill>
            </a:rPr>
            <a:t>2017</a:t>
          </a:r>
          <a:endParaRPr lang="es-ES" sz="5000" kern="1200" dirty="0">
            <a:solidFill>
              <a:schemeClr val="tx1"/>
            </a:solidFill>
          </a:endParaRPr>
        </a:p>
      </dsp:txBody>
      <dsp:txXfrm rot="5400000">
        <a:off x="1698" y="1309188"/>
        <a:ext cx="3923258" cy="3927566"/>
      </dsp:txXfrm>
    </dsp:sp>
    <dsp:sp modelId="{A1FE6190-C7E9-466A-8D36-932E33C48D8E}">
      <dsp:nvSpPr>
        <dsp:cNvPr id="0" name=""/>
        <dsp:cNvSpPr/>
      </dsp:nvSpPr>
      <dsp:spPr>
        <a:xfrm rot="16200000">
          <a:off x="3255379" y="963820"/>
          <a:ext cx="6545942" cy="461830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0" tIns="0" rIns="31750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0" kern="1200" dirty="0" smtClean="0">
              <a:solidFill>
                <a:schemeClr val="tx1"/>
              </a:solidFill>
            </a:rPr>
            <a:t>$578.222.111</a:t>
          </a:r>
        </a:p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0" kern="1200" dirty="0" smtClean="0">
              <a:solidFill>
                <a:schemeClr val="tx1"/>
              </a:solidFill>
            </a:rPr>
            <a:t>99.8%</a:t>
          </a:r>
          <a:endParaRPr lang="es-ES" sz="5000" kern="1200" dirty="0">
            <a:solidFill>
              <a:schemeClr val="tx1"/>
            </a:solidFill>
          </a:endParaRPr>
        </a:p>
      </dsp:txBody>
      <dsp:txXfrm rot="5400000">
        <a:off x="4219199" y="1309188"/>
        <a:ext cx="4618302" cy="39275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5AC9E-ED59-48B7-9E9B-19D0B9DECA53}">
      <dsp:nvSpPr>
        <dsp:cNvPr id="0" name=""/>
        <dsp:cNvSpPr/>
      </dsp:nvSpPr>
      <dsp:spPr>
        <a:xfrm rot="16200000">
          <a:off x="-1653007" y="1653007"/>
          <a:ext cx="6545942" cy="323992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40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>
              <a:solidFill>
                <a:schemeClr val="tx1"/>
              </a:solidFill>
            </a:rPr>
            <a:t>INGRESOS</a:t>
          </a:r>
          <a:r>
            <a:rPr lang="es-ES" sz="5000" kern="1200" dirty="0" smtClean="0">
              <a:solidFill>
                <a:schemeClr val="tx1"/>
              </a:solidFill>
            </a:rPr>
            <a:t> </a:t>
          </a:r>
          <a:r>
            <a:rPr lang="es-ES" sz="5400" kern="1200" dirty="0" smtClean="0">
              <a:solidFill>
                <a:schemeClr val="tx1"/>
              </a:solidFill>
            </a:rPr>
            <a:t>2017</a:t>
          </a:r>
          <a:endParaRPr lang="es-ES" sz="5000" kern="1200" dirty="0">
            <a:solidFill>
              <a:schemeClr val="tx1"/>
            </a:solidFill>
          </a:endParaRPr>
        </a:p>
      </dsp:txBody>
      <dsp:txXfrm rot="5400000">
        <a:off x="0" y="1309188"/>
        <a:ext cx="3239927" cy="3927566"/>
      </dsp:txXfrm>
    </dsp:sp>
    <dsp:sp modelId="{A1FE6190-C7E9-466A-8D36-932E33C48D8E}">
      <dsp:nvSpPr>
        <dsp:cNvPr id="0" name=""/>
        <dsp:cNvSpPr/>
      </dsp:nvSpPr>
      <dsp:spPr>
        <a:xfrm rot="16200000">
          <a:off x="2925477" y="633366"/>
          <a:ext cx="6516944" cy="525021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>
              <a:solidFill>
                <a:schemeClr val="tx1"/>
              </a:solidFill>
            </a:rPr>
            <a:t>REC. PROP: 29.757.000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>
              <a:solidFill>
                <a:schemeClr val="tx1"/>
              </a:solidFill>
            </a:rPr>
            <a:t>MEN: 308.108.368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>
              <a:solidFill>
                <a:schemeClr val="tx1"/>
              </a:solidFill>
            </a:rPr>
            <a:t>SED: 39.738.845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>
              <a:solidFill>
                <a:schemeClr val="tx1"/>
              </a:solidFill>
            </a:rPr>
            <a:t>REC. CAP: 200.617.898 </a:t>
          </a:r>
        </a:p>
      </dsp:txBody>
      <dsp:txXfrm rot="5400000">
        <a:off x="3558844" y="1303388"/>
        <a:ext cx="5250211" cy="39101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5AC9E-ED59-48B7-9E9B-19D0B9DECA53}">
      <dsp:nvSpPr>
        <dsp:cNvPr id="0" name=""/>
        <dsp:cNvSpPr/>
      </dsp:nvSpPr>
      <dsp:spPr>
        <a:xfrm rot="16200000">
          <a:off x="-1896016" y="1896375"/>
          <a:ext cx="6545942" cy="275319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0" tIns="0" rIns="31750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0" kern="1200" dirty="0" smtClean="0">
              <a:solidFill>
                <a:schemeClr val="tx1"/>
              </a:solidFill>
            </a:rPr>
            <a:t>GASTOS </a:t>
          </a:r>
          <a:r>
            <a:rPr lang="es-ES" sz="5400" kern="1200" dirty="0" smtClean="0">
              <a:solidFill>
                <a:schemeClr val="tx1"/>
              </a:solidFill>
            </a:rPr>
            <a:t>2017</a:t>
          </a:r>
          <a:endParaRPr lang="es-ES" sz="5000" kern="1200" dirty="0">
            <a:solidFill>
              <a:schemeClr val="tx1"/>
            </a:solidFill>
          </a:endParaRPr>
        </a:p>
      </dsp:txBody>
      <dsp:txXfrm rot="5400000">
        <a:off x="359" y="1309188"/>
        <a:ext cx="2753192" cy="3927566"/>
      </dsp:txXfrm>
    </dsp:sp>
    <dsp:sp modelId="{A1FE6190-C7E9-466A-8D36-932E33C48D8E}">
      <dsp:nvSpPr>
        <dsp:cNvPr id="0" name=""/>
        <dsp:cNvSpPr/>
      </dsp:nvSpPr>
      <dsp:spPr>
        <a:xfrm rot="16200000">
          <a:off x="2705468" y="412570"/>
          <a:ext cx="6545942" cy="572080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0" tIns="0" rIns="388938" bIns="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100" kern="1200" dirty="0" smtClean="0">
              <a:solidFill>
                <a:schemeClr val="tx1"/>
              </a:solidFill>
            </a:rPr>
            <a:t>$491.506.805</a:t>
          </a:r>
        </a:p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100" kern="1200" dirty="0" smtClean="0">
              <a:solidFill>
                <a:schemeClr val="tx1"/>
              </a:solidFill>
            </a:rPr>
            <a:t>85%</a:t>
          </a:r>
          <a:endParaRPr lang="es-ES" sz="6100" kern="1200" dirty="0">
            <a:solidFill>
              <a:schemeClr val="tx1"/>
            </a:solidFill>
          </a:endParaRPr>
        </a:p>
      </dsp:txBody>
      <dsp:txXfrm rot="5400000">
        <a:off x="3118039" y="1309187"/>
        <a:ext cx="5720801" cy="39275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5AC9E-ED59-48B7-9E9B-19D0B9DECA53}">
      <dsp:nvSpPr>
        <dsp:cNvPr id="0" name=""/>
        <dsp:cNvSpPr/>
      </dsp:nvSpPr>
      <dsp:spPr>
        <a:xfrm rot="16200000">
          <a:off x="-1309644" y="1311342"/>
          <a:ext cx="6545942" cy="392325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0" tIns="0" rIns="31750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0" kern="1200" dirty="0" smtClean="0">
              <a:solidFill>
                <a:schemeClr val="tx1"/>
              </a:solidFill>
            </a:rPr>
            <a:t>GASTOS  DE FUNCIO-NAMIEN</a:t>
          </a:r>
        </a:p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0" kern="1200" dirty="0" smtClean="0">
              <a:solidFill>
                <a:schemeClr val="tx1"/>
              </a:solidFill>
            </a:rPr>
            <a:t>TO</a:t>
          </a:r>
          <a:endParaRPr lang="es-ES" sz="5000" kern="1200" dirty="0">
            <a:solidFill>
              <a:schemeClr val="tx1"/>
            </a:solidFill>
          </a:endParaRPr>
        </a:p>
      </dsp:txBody>
      <dsp:txXfrm rot="5400000">
        <a:off x="1698" y="1309188"/>
        <a:ext cx="3923258" cy="3927566"/>
      </dsp:txXfrm>
    </dsp:sp>
    <dsp:sp modelId="{A1FE6190-C7E9-466A-8D36-932E33C48D8E}">
      <dsp:nvSpPr>
        <dsp:cNvPr id="0" name=""/>
        <dsp:cNvSpPr/>
      </dsp:nvSpPr>
      <dsp:spPr>
        <a:xfrm rot="16200000">
          <a:off x="3255379" y="963820"/>
          <a:ext cx="6545942" cy="461830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0" tIns="0" rIns="341313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400" kern="1200" dirty="0" smtClean="0">
              <a:solidFill>
                <a:schemeClr val="tx1"/>
              </a:solidFill>
            </a:rPr>
            <a:t>412.203.386</a:t>
          </a: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400" kern="1200" dirty="0" smtClean="0">
              <a:solidFill>
                <a:schemeClr val="tx1"/>
              </a:solidFill>
            </a:rPr>
            <a:t>=84%.</a:t>
          </a:r>
          <a:endParaRPr lang="es-ES" sz="5400" kern="1200" dirty="0">
            <a:solidFill>
              <a:schemeClr val="tx1"/>
            </a:solidFill>
          </a:endParaRPr>
        </a:p>
      </dsp:txBody>
      <dsp:txXfrm rot="5400000">
        <a:off x="4219199" y="1309188"/>
        <a:ext cx="4618302" cy="39275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5AC9E-ED59-48B7-9E9B-19D0B9DECA53}">
      <dsp:nvSpPr>
        <dsp:cNvPr id="0" name=""/>
        <dsp:cNvSpPr/>
      </dsp:nvSpPr>
      <dsp:spPr>
        <a:xfrm rot="16200000">
          <a:off x="-1385311" y="1425481"/>
          <a:ext cx="6545942" cy="369498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0" tIns="0" rIns="31750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0" kern="1200" dirty="0" smtClean="0">
              <a:solidFill>
                <a:schemeClr val="tx1"/>
              </a:solidFill>
            </a:rPr>
            <a:t>GASTOS  DE INVERSION</a:t>
          </a:r>
          <a:endParaRPr lang="es-ES" sz="5000" kern="1200" dirty="0">
            <a:solidFill>
              <a:schemeClr val="tx1"/>
            </a:solidFill>
          </a:endParaRPr>
        </a:p>
      </dsp:txBody>
      <dsp:txXfrm rot="5400000">
        <a:off x="40170" y="1309188"/>
        <a:ext cx="3694980" cy="3927566"/>
      </dsp:txXfrm>
    </dsp:sp>
    <dsp:sp modelId="{A1FE6190-C7E9-466A-8D36-932E33C48D8E}">
      <dsp:nvSpPr>
        <dsp:cNvPr id="0" name=""/>
        <dsp:cNvSpPr/>
      </dsp:nvSpPr>
      <dsp:spPr>
        <a:xfrm rot="16200000">
          <a:off x="3148038" y="857126"/>
          <a:ext cx="6545942" cy="483168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0" tIns="0" rIns="394891" bIns="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200" kern="1200" dirty="0" smtClean="0">
              <a:solidFill>
                <a:schemeClr val="tx1"/>
              </a:solidFill>
            </a:rPr>
            <a:t>79.303.419</a:t>
          </a:r>
        </a:p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200" kern="1200" dirty="0" smtClean="0">
              <a:solidFill>
                <a:schemeClr val="tx1"/>
              </a:solidFill>
            </a:rPr>
            <a:t>=16%.</a:t>
          </a:r>
          <a:endParaRPr lang="es-ES" sz="6200" kern="1200" dirty="0">
            <a:solidFill>
              <a:schemeClr val="tx1"/>
            </a:solidFill>
          </a:endParaRPr>
        </a:p>
      </dsp:txBody>
      <dsp:txXfrm rot="5400000">
        <a:off x="4005165" y="1309187"/>
        <a:ext cx="4831689" cy="39275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4350" cy="4666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92520" y="0"/>
            <a:ext cx="3054350" cy="4666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46E223-BAC4-4F93-A021-42FA634B5D1C}" type="datetimeFigureOut">
              <a:rPr lang="es-ES"/>
              <a:pPr>
                <a:defRPr/>
              </a:pPr>
              <a:t>27/02/2018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864649"/>
            <a:ext cx="3054350" cy="466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92520" y="8864649"/>
            <a:ext cx="3054350" cy="466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C0A13C-1D1F-422B-8903-AC156962AC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145473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54350" cy="46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2520" y="0"/>
            <a:ext cx="3054350" cy="46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0088"/>
            <a:ext cx="4664075" cy="3497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4851" y="4433135"/>
            <a:ext cx="5638800" cy="419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64649"/>
            <a:ext cx="3054350" cy="46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2520" y="8864649"/>
            <a:ext cx="3054350" cy="46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3E76140-C8BD-4D5A-91D1-F9032AC065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763735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E76140-C8BD-4D5A-91D1-F9032AC065CD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734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E76140-C8BD-4D5A-91D1-F9032AC065CD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7709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C2CDF5-1461-41F6-846C-1C7D6B20A0B9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826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6A32AB-272D-4C12-9BDA-007ADD795B07}" type="datetime1">
              <a:rPr lang="es-ES" smtClean="0"/>
              <a:pPr>
                <a:defRPr/>
              </a:pPr>
              <a:t>27/02/2018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COLEGIO LA MERCED I.E.D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7467A-4969-471F-B6E7-B5765FA0EC6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7408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522623-BC26-48AC-BD6C-F452654A151C}" type="datetime1">
              <a:rPr lang="es-ES" smtClean="0"/>
              <a:pPr>
                <a:defRPr/>
              </a:pPr>
              <a:t>27/02/2018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COLEGIO LA MERCED I.E.D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2DBE87-4380-4294-9000-338E09DE9E2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26740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8F8C7A-7B1A-408C-93EE-9F03FC246DBA}" type="datetime1">
              <a:rPr lang="es-ES" smtClean="0"/>
              <a:pPr>
                <a:defRPr/>
              </a:pPr>
              <a:t>27/02/2018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COLEGIO LA MERCED I.E.D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A4AFF-8C34-46CC-9D20-64E4A5B8EEF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8366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s-ES" altLang="es-E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s-ES" altLang="es-E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18165 w 4917"/>
                <a:gd name="T3" fmla="*/ 0 h 1000"/>
                <a:gd name="T4" fmla="*/ 20225 w 4917"/>
                <a:gd name="T5" fmla="*/ 2060 h 1000"/>
                <a:gd name="T6" fmla="*/ 18169 w 4917"/>
                <a:gd name="T7" fmla="*/ 4115 h 1000"/>
                <a:gd name="T8" fmla="*/ 0 w 4917"/>
                <a:gd name="T9" fmla="*/ 4115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s-ES" sz="135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s-ES" sz="135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6451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7"/>
            <a:ext cx="8077200" cy="1609725"/>
          </a:xfrm>
        </p:spPr>
        <p:txBody>
          <a:bodyPr/>
          <a:lstStyle>
            <a:lvl1pPr>
              <a:defRPr sz="345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A42FD-D473-4379-8F5A-EA50E6B290AA}" type="datetime1">
              <a:rPr lang="es-ES">
                <a:solidFill>
                  <a:srgbClr val="000000"/>
                </a:solidFill>
              </a:rPr>
              <a:pPr>
                <a:defRPr/>
              </a:pPr>
              <a:t>27/02/2018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COLEGIO LA MERCED I.E.D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69587-6608-4AC8-94B1-D460F2BABF16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09516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DAE00-16A4-446B-B5CB-214443E4F4BD}" type="datetime1">
              <a:rPr lang="es-ES">
                <a:solidFill>
                  <a:srgbClr val="000000"/>
                </a:solidFill>
              </a:rPr>
              <a:pPr>
                <a:defRPr/>
              </a:pPr>
              <a:t>27/02/2018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COLEGIO LA MERCED I.E.D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72AB5-EDD4-4903-9A7D-BC254B5A67FC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3894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D582B-4A41-4149-B35F-3F033D682FCF}" type="datetime1">
              <a:rPr lang="es-ES">
                <a:solidFill>
                  <a:srgbClr val="000000"/>
                </a:solidFill>
              </a:rPr>
              <a:pPr>
                <a:defRPr/>
              </a:pPr>
              <a:t>27/02/2018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COLEGIO LA MERCED I.E.D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C60D1-A792-4B28-83AB-88ECD4502111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518261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471B4-5DBA-4AA9-AFBD-D6712520941A}" type="datetime1">
              <a:rPr lang="es-ES">
                <a:solidFill>
                  <a:srgbClr val="000000"/>
                </a:solidFill>
              </a:rPr>
              <a:pPr>
                <a:defRPr/>
              </a:pPr>
              <a:t>27/02/2018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COLEGIO LA MERCED I.E.D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D0269-EA30-4B58-BB74-748A88D37397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01781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4220B-9BEE-4F2F-85C6-81187F4FA526}" type="datetime1">
              <a:rPr lang="es-ES">
                <a:solidFill>
                  <a:srgbClr val="000000"/>
                </a:solidFill>
              </a:rPr>
              <a:pPr>
                <a:defRPr/>
              </a:pPr>
              <a:t>27/02/2018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COLEGIO LA MERCED I.E.D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274F2-A7C2-4367-AC15-296BE4F84955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0173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302F6-3968-4B03-B49F-8984F19C35B4}" type="datetime1">
              <a:rPr lang="es-ES">
                <a:solidFill>
                  <a:srgbClr val="000000"/>
                </a:solidFill>
              </a:rPr>
              <a:pPr>
                <a:defRPr/>
              </a:pPr>
              <a:t>27/02/2018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COLEGIO LA MERCED I.E.D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8AF72-BBC0-43C0-86C6-194A4F0A42AA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45857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591E8-952A-49A4-A46F-3FB6D838355E}" type="datetime1">
              <a:rPr lang="es-ES">
                <a:solidFill>
                  <a:srgbClr val="000000"/>
                </a:solidFill>
              </a:rPr>
              <a:pPr>
                <a:defRPr/>
              </a:pPr>
              <a:t>27/02/2018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COLEGIO LA MERCED I.E.D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1AA69-9804-4F6B-8B36-46BC76019C7A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36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A2B8D-19EC-401D-B271-75FFBEBEFF0E}" type="datetime1">
              <a:rPr lang="es-ES">
                <a:solidFill>
                  <a:srgbClr val="000000"/>
                </a:solidFill>
              </a:rPr>
              <a:pPr>
                <a:defRPr/>
              </a:pPr>
              <a:t>27/02/2018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COLEGIO LA MERCED I.E.D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9A87F-5957-4813-9F83-E3CFA7E10867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7057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763F5-B1D7-4639-9C3D-40076CD7FD75}" type="datetime1">
              <a:rPr lang="es-ES" smtClean="0"/>
              <a:pPr>
                <a:defRPr/>
              </a:pPr>
              <a:t>27/02/2018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COLEGIO LA MERCED I.E.D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F1F32-6020-453F-BE0D-32E012A9D74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8727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9584B-D8CD-42D3-ADF9-F155BCC01A2F}" type="datetime1">
              <a:rPr lang="es-ES">
                <a:solidFill>
                  <a:srgbClr val="000000"/>
                </a:solidFill>
              </a:rPr>
              <a:pPr>
                <a:defRPr/>
              </a:pPr>
              <a:t>27/02/2018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COLEGIO LA MERCED I.E.D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698FC-2408-4E94-BA7F-A780B2FF2CC5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08590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41792-4F30-40B6-8F36-391D71E74811}" type="datetime1">
              <a:rPr lang="es-ES">
                <a:solidFill>
                  <a:srgbClr val="000000"/>
                </a:solidFill>
              </a:rPr>
              <a:pPr>
                <a:defRPr/>
              </a:pPr>
              <a:t>27/02/2018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COLEGIO LA MERCED I.E.D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FFD95-3658-4104-94A4-A77A58A345C2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05341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50015" y="228600"/>
            <a:ext cx="2084387" cy="5791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95265" y="228600"/>
            <a:ext cx="6102350" cy="5791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FAF4A-B5FE-4BDF-B7C8-745297C4BF6A}" type="datetime1">
              <a:rPr lang="es-ES">
                <a:solidFill>
                  <a:srgbClr val="000000"/>
                </a:solidFill>
              </a:rPr>
              <a:pPr>
                <a:defRPr/>
              </a:pPr>
              <a:t>27/02/2018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COLEGIO LA MERCED I.E.D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A3DF7-58F3-42D2-9480-E19793944DA4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487438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5265" y="228600"/>
            <a:ext cx="8015287" cy="914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8EE27-4C46-4B1B-94DA-DEAFB39447A8}" type="datetime1">
              <a:rPr lang="es-ES">
                <a:solidFill>
                  <a:srgbClr val="000000"/>
                </a:solidFill>
              </a:rPr>
              <a:pPr>
                <a:defRPr/>
              </a:pPr>
              <a:t>27/02/2018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COLEGIO LA MERCED I.E.D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ABEEA-26B9-4F5F-A47C-E47E29FEBAD5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6464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219A-5D80-4648-8576-BA3BA93039C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860F-17FB-410F-946F-E6CB61BEE57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964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219A-5D80-4648-8576-BA3BA93039C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860F-17FB-410F-946F-E6CB61BEE57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05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219A-5D80-4648-8576-BA3BA93039C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860F-17FB-410F-946F-E6CB61BEE57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0127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219A-5D80-4648-8576-BA3BA93039C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860F-17FB-410F-946F-E6CB61BEE57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504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219A-5D80-4648-8576-BA3BA93039C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860F-17FB-410F-946F-E6CB61BEE57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336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219A-5D80-4648-8576-BA3BA93039C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860F-17FB-410F-946F-E6CB61BEE57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3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3D21D0-FCC3-4F6A-BD64-455A41FDE58B}" type="datetime1">
              <a:rPr lang="es-ES" smtClean="0"/>
              <a:pPr>
                <a:defRPr/>
              </a:pPr>
              <a:t>27/02/2018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COLEGIO LA MERCED I.E.D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DF6D9-CFEB-49EE-A4E1-804BE5BE9FC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7547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219A-5D80-4648-8576-BA3BA93039C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860F-17FB-410F-946F-E6CB61BEE57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6643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219A-5D80-4648-8576-BA3BA93039C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860F-17FB-410F-946F-E6CB61BEE57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058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219A-5D80-4648-8576-BA3BA93039C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860F-17FB-410F-946F-E6CB61BEE57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926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219A-5D80-4648-8576-BA3BA93039C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860F-17FB-410F-946F-E6CB61BEE57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01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219A-5D80-4648-8576-BA3BA93039C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860F-17FB-410F-946F-E6CB61BEE57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02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65FA-68F6-4781-ADC5-F8386BE4745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3A46-9340-4B2B-8ED0-6615AC02F18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367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65FA-68F6-4781-ADC5-F8386BE4745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3A46-9340-4B2B-8ED0-6615AC02F18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99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65FA-68F6-4781-ADC5-F8386BE4745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3A46-9340-4B2B-8ED0-6615AC02F18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1939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65FA-68F6-4781-ADC5-F8386BE4745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3A46-9340-4B2B-8ED0-6615AC02F18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138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65FA-68F6-4781-ADC5-F8386BE4745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3A46-9340-4B2B-8ED0-6615AC02F18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4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AAFCDE-D6E5-43A5-8FBB-714B9B917E6D}" type="datetime1">
              <a:rPr lang="es-ES" smtClean="0"/>
              <a:pPr>
                <a:defRPr/>
              </a:pPr>
              <a:t>27/02/2018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COLEGIO LA MERCED I.E.D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5DAF4-D0DE-4BD3-BA51-5CEFD2362CA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52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65FA-68F6-4781-ADC5-F8386BE4745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3A46-9340-4B2B-8ED0-6615AC02F18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067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65FA-68F6-4781-ADC5-F8386BE4745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3A46-9340-4B2B-8ED0-6615AC02F18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082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65FA-68F6-4781-ADC5-F8386BE4745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3A46-9340-4B2B-8ED0-6615AC02F18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368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65FA-68F6-4781-ADC5-F8386BE4745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3A46-9340-4B2B-8ED0-6615AC02F18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3662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65FA-68F6-4781-ADC5-F8386BE4745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3A46-9340-4B2B-8ED0-6615AC02F18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48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65FA-68F6-4781-ADC5-F8386BE4745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3A46-9340-4B2B-8ED0-6615AC02F18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475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6A32AB-272D-4C12-9BDA-007ADD795B07}" type="datetime1">
              <a:rPr lang="es-ES" smtClean="0"/>
              <a:pPr>
                <a:defRPr/>
              </a:pPr>
              <a:t>27/02/2018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COLEGIO LA MERCED I.E.D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7467A-4969-471F-B6E7-B5765FA0EC6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763F5-B1D7-4639-9C3D-40076CD7FD75}" type="datetime1">
              <a:rPr lang="es-ES" smtClean="0"/>
              <a:pPr>
                <a:defRPr/>
              </a:pPr>
              <a:t>27/02/2018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COLEGIO LA MERCED I.E.D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F1F32-6020-453F-BE0D-32E012A9D74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3D21D0-FCC3-4F6A-BD64-455A41FDE58B}" type="datetime1">
              <a:rPr lang="es-ES" smtClean="0"/>
              <a:pPr>
                <a:defRPr/>
              </a:pPr>
              <a:t>27/02/2018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COLEGIO LA MERCED I.E.D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DF6D9-CFEB-49EE-A4E1-804BE5BE9FC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AAFCDE-D6E5-43A5-8FBB-714B9B917E6D}" type="datetime1">
              <a:rPr lang="es-ES" smtClean="0"/>
              <a:pPr>
                <a:defRPr/>
              </a:pPr>
              <a:t>27/02/2018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COLEGIO LA MERCED I.E.D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5DAF4-D0DE-4BD3-BA51-5CEFD2362CA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224E1D-3808-4C68-B5F6-C9494A2FCF93}" type="datetime1">
              <a:rPr lang="es-ES" smtClean="0"/>
              <a:pPr>
                <a:defRPr/>
              </a:pPr>
              <a:t>27/02/2018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COLEGIO LA MERCED I.E.D</a:t>
            </a: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95649-C2DA-42C4-9BC3-B6A26A42FA9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2947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224E1D-3808-4C68-B5F6-C9494A2FCF93}" type="datetime1">
              <a:rPr lang="es-ES" smtClean="0"/>
              <a:pPr>
                <a:defRPr/>
              </a:pPr>
              <a:t>27/02/2018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COLEGIO LA MERCED I.E.D</a:t>
            </a: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95649-C2DA-42C4-9BC3-B6A26A42FA9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860D88-4C18-4217-AD50-B7C57B0B4CC7}" type="datetime1">
              <a:rPr lang="es-ES" smtClean="0"/>
              <a:pPr>
                <a:defRPr/>
              </a:pPr>
              <a:t>27/02/2018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COLEGIO LA MERCED I.E.D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C0205-6956-42F6-8E4A-4C34FC5B1FE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953CF-D243-4596-8AC8-40B6088C5850}" type="datetime1">
              <a:rPr lang="es-ES" smtClean="0"/>
              <a:pPr>
                <a:defRPr/>
              </a:pPr>
              <a:t>27/02/2018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COLEGIO LA MERCED I.E.D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161B2-BBBB-4CA2-913B-6A20637BDD5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021D1B-C71F-4B7C-B445-73BD7FF0DA67}" type="datetime1">
              <a:rPr lang="es-ES" smtClean="0"/>
              <a:pPr>
                <a:defRPr/>
              </a:pPr>
              <a:t>27/02/2018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s-ES" smtClean="0"/>
              <a:t>COLEGIO LA MERCED I.E.D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23944CB-F335-45A1-AEF3-1C0BBDA0BF4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EE52C-E5E7-4887-9E30-DC2D7C23D30A}" type="datetime1">
              <a:rPr lang="es-ES" smtClean="0"/>
              <a:pPr>
                <a:defRPr/>
              </a:pPr>
              <a:t>27/02/2018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COLEGIO LA MERCED I.E.D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06645-2912-41EF-A2DE-C6E25CE3A7E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522623-BC26-48AC-BD6C-F452654A151C}" type="datetime1">
              <a:rPr lang="es-ES" smtClean="0"/>
              <a:pPr>
                <a:defRPr/>
              </a:pPr>
              <a:t>27/02/2018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COLEGIO LA MERCED I.E.D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2DBE87-4380-4294-9000-338E09DE9E2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8F8C7A-7B1A-408C-93EE-9F03FC246DBA}" type="datetime1">
              <a:rPr lang="es-ES" smtClean="0"/>
              <a:pPr>
                <a:defRPr/>
              </a:pPr>
              <a:t>27/02/2018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COLEGIO LA MERCED I.E.D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A4AFF-8C34-46CC-9D20-64E4A5B8EEF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860D88-4C18-4217-AD50-B7C57B0B4CC7}" type="datetime1">
              <a:rPr lang="es-ES" smtClean="0"/>
              <a:pPr>
                <a:defRPr/>
              </a:pPr>
              <a:t>27/02/2018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COLEGIO LA MERCED I.E.D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C0205-6956-42F6-8E4A-4C34FC5B1FE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209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953CF-D243-4596-8AC8-40B6088C5850}" type="datetime1">
              <a:rPr lang="es-ES" smtClean="0"/>
              <a:pPr>
                <a:defRPr/>
              </a:pPr>
              <a:t>27/02/2018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COLEGIO LA MERCED I.E.D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161B2-BBBB-4CA2-913B-6A20637BDD5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8251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021D1B-C71F-4B7C-B445-73BD7FF0DA67}" type="datetime1">
              <a:rPr lang="es-ES" smtClean="0"/>
              <a:pPr>
                <a:defRPr/>
              </a:pPr>
              <a:t>27/02/2018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s-ES" smtClean="0">
                <a:solidFill>
                  <a:srgbClr val="434342"/>
                </a:solidFill>
              </a:rPr>
              <a:t>COLEGIO LA MERCED I.E.D</a:t>
            </a:r>
            <a:endParaRPr lang="es-E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23944CB-F335-45A1-AEF3-1C0BBDA0BF49}" type="slidenum">
              <a:rPr lang="es-ES" smtClean="0">
                <a:solidFill>
                  <a:srgbClr val="434342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69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EE52C-E5E7-4887-9E30-DC2D7C23D30A}" type="datetime1">
              <a:rPr lang="es-ES" smtClean="0"/>
              <a:pPr>
                <a:defRPr/>
              </a:pPr>
              <a:t>27/02/2018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COLEGIO LA MERCED I.E.D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06645-2912-41EF-A2DE-C6E25CE3A7E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0047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18F7200-8E22-4DCC-A244-75A7B9606BB1}" type="datetime1">
              <a:rPr lang="es-ES" smtClean="0"/>
              <a:pPr>
                <a:defRPr/>
              </a:pPr>
              <a:t>27/02/2018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s-ES" smtClean="0"/>
              <a:t>COLEGIO LA MERCED I.E.D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53C31B9-B439-4731-9A56-DA133190F84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288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s-ES" altLang="es-E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464 w 7000"/>
                <a:gd name="T3" fmla="*/ 0 h 1000"/>
                <a:gd name="T4" fmla="*/ 499 w 7000"/>
                <a:gd name="T5" fmla="*/ 36 h 1000"/>
                <a:gd name="T6" fmla="*/ 464 w 7000"/>
                <a:gd name="T7" fmla="*/ 71 h 1000"/>
                <a:gd name="T8" fmla="*/ 0 w 7000"/>
                <a:gd name="T9" fmla="*/ 71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s-ES" sz="135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s-ES" sz="135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5" y="228600"/>
            <a:ext cx="8015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6349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0AD898-ACDE-4B60-BBF3-EB4E622691CE}" type="datetime1">
              <a:rPr lang="es-ES">
                <a:solidFill>
                  <a:srgbClr val="000000"/>
                </a:solidFill>
              </a:rPr>
              <a:pPr>
                <a:defRPr/>
              </a:pPr>
              <a:t>27/02/2018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COLEGIO LA MERCED I.E.D</a:t>
            </a:r>
          </a:p>
        </p:txBody>
      </p:sp>
      <p:sp>
        <p:nvSpPr>
          <p:cNvPr id="634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5E75E2F4-54C8-40E6-8F23-FF3FB6C79476}" type="slidenum">
              <a:rPr lang="es-ES" altLang="es-ES">
                <a:solidFill>
                  <a:srgbClr val="000000"/>
                </a:solidFill>
                <a:cs typeface="Arial"/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17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  <p:sldLayoutId id="2147484279" r:id="rId12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l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anose="05000000000000000000" pitchFamily="2" charset="2"/>
        <a:buChar char="l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043219A-5D80-4648-8576-BA3BA93039CF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27/02/2018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FC3860F-17FB-410F-946F-E6CB61BEE57F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3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1BF65FA-68F6-4781-ADC5-F8386BE4745F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27/02/2018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C2F3A46-9340-4B2B-8ED0-6615AC02F184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452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8849315-4C00-4619-B67A-A18380CA81A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COLEGIO LA MERCED I.E.D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0F2A93D-5411-448F-A647-678176ACF66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3" descr="tor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1"/>
          <a:stretch>
            <a:fillRect/>
          </a:stretch>
        </p:blipFill>
        <p:spPr bwMode="auto">
          <a:xfrm>
            <a:off x="1813842" y="1939345"/>
            <a:ext cx="2878173" cy="2349106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554978" y="152594"/>
            <a:ext cx="542405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000" kern="10" dirty="0">
                <a:ln w="9525">
                  <a:solidFill>
                    <a:srgbClr val="CCFF33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COLEGIO LA MERCED I.E.D </a:t>
            </a:r>
          </a:p>
        </p:txBody>
      </p:sp>
      <p:sp>
        <p:nvSpPr>
          <p:cNvPr id="4100" name="8 Marcador de contenido"/>
          <p:cNvSpPr>
            <a:spLocks noGrp="1"/>
          </p:cNvSpPr>
          <p:nvPr>
            <p:ph sz="quarter" idx="4"/>
          </p:nvPr>
        </p:nvSpPr>
        <p:spPr>
          <a:xfrm>
            <a:off x="1543050" y="4299347"/>
            <a:ext cx="6115050" cy="11525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ES" altLang="es-ES" sz="3600" b="1" dirty="0">
                <a:latin typeface="Bradley Hand ITC" panose="03070402050302030203" pitchFamily="66" charset="0"/>
              </a:rPr>
              <a:t> </a:t>
            </a:r>
          </a:p>
        </p:txBody>
      </p:sp>
      <p:sp>
        <p:nvSpPr>
          <p:cNvPr id="4101" name="4 Rectángulo"/>
          <p:cNvSpPr>
            <a:spLocks noChangeArrowheads="1"/>
          </p:cNvSpPr>
          <p:nvPr/>
        </p:nvSpPr>
        <p:spPr bwMode="auto">
          <a:xfrm>
            <a:off x="1172765" y="631572"/>
            <a:ext cx="600670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35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PEI “PENSAMIENTO Y ACCIÓN PARA LA TRANSFORMACIÓN SOCIAL”</a:t>
            </a:r>
          </a:p>
        </p:txBody>
      </p:sp>
      <p:pic>
        <p:nvPicPr>
          <p:cNvPr id="33798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456" y="1950244"/>
            <a:ext cx="2767013" cy="2349104"/>
          </a:xfrm>
          <a:prstGeom prst="rect">
            <a:avLst/>
          </a:prstGeom>
          <a:noFill/>
          <a:ln>
            <a:noFill/>
          </a:ln>
          <a:scene3d>
            <a:camera prst="perspectiveLef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793582" y="5553348"/>
            <a:ext cx="4328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b="1" dirty="0">
                <a:solidFill>
                  <a:srgbClr val="000000"/>
                </a:solidFill>
                <a:latin typeface="Arial"/>
                <a:cs typeface="Arial"/>
              </a:rPr>
              <a:t>ROSA DELIA GOMEZ </a:t>
            </a:r>
            <a:r>
              <a:rPr lang="es-ES" sz="1500" b="1" dirty="0" smtClean="0">
                <a:solidFill>
                  <a:srgbClr val="000000"/>
                </a:solidFill>
                <a:latin typeface="Arial"/>
                <a:cs typeface="Arial"/>
              </a:rPr>
              <a:t>GARZON</a:t>
            </a:r>
          </a:p>
          <a:p>
            <a:pPr algn="ctr"/>
            <a:r>
              <a:rPr lang="es-ES" sz="1500" b="1" dirty="0" smtClean="0">
                <a:solidFill>
                  <a:srgbClr val="000000"/>
                </a:solidFill>
                <a:latin typeface="Arial"/>
                <a:cs typeface="Arial"/>
              </a:rPr>
              <a:t>Rectora</a:t>
            </a:r>
            <a:endParaRPr lang="es-ES" sz="15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439467" y="4321612"/>
            <a:ext cx="587573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50" dirty="0">
                <a:solidFill>
                  <a:srgbClr val="000000"/>
                </a:solidFill>
                <a:latin typeface="Arial"/>
                <a:cs typeface="Arial"/>
              </a:rPr>
              <a:t>INVITA  A LA AUDIENCIA PUBLICA  DE RENDICION DE CUENTAS 2017 </a:t>
            </a:r>
          </a:p>
          <a:p>
            <a:pPr algn="ctr"/>
            <a:endParaRPr lang="es-ES" sz="135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s-ES" sz="135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s-ES" sz="135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s-ES" sz="1350" dirty="0">
                <a:solidFill>
                  <a:srgbClr val="000000"/>
                </a:solidFill>
                <a:latin typeface="Arial"/>
                <a:cs typeface="Arial"/>
              </a:rPr>
              <a:t>Fecha: Febrero 27 de 2018</a:t>
            </a:r>
          </a:p>
          <a:p>
            <a:r>
              <a:rPr lang="es-ES" sz="1350" dirty="0">
                <a:solidFill>
                  <a:srgbClr val="000000"/>
                </a:solidFill>
                <a:latin typeface="Arial"/>
                <a:cs typeface="Arial"/>
              </a:rPr>
              <a:t>Lugar: Auditorio  CIRE.</a:t>
            </a:r>
          </a:p>
          <a:p>
            <a:r>
              <a:rPr lang="es-ES" sz="1350" dirty="0">
                <a:solidFill>
                  <a:srgbClr val="000000"/>
                </a:solidFill>
                <a:latin typeface="Arial"/>
                <a:cs typeface="Arial"/>
              </a:rPr>
              <a:t>Hora: 7:00 a.m. </a:t>
            </a:r>
          </a:p>
        </p:txBody>
      </p:sp>
    </p:spTree>
    <p:extLst>
      <p:ext uri="{BB962C8B-B14F-4D97-AF65-F5344CB8AC3E}">
        <p14:creationId xmlns:p14="http://schemas.microsoft.com/office/powerpoint/2010/main" val="4064361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  <p:bldP spid="410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835150" y="1268413"/>
            <a:ext cx="6913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O">
              <a:latin typeface="Tahoma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044052538"/>
              </p:ext>
            </p:extLst>
          </p:nvPr>
        </p:nvGraphicFramePr>
        <p:xfrm>
          <a:off x="145143" y="211415"/>
          <a:ext cx="8839200" cy="6545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34907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42863" y="49155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800" dirty="0">
                <a:solidFill>
                  <a:srgbClr val="000000"/>
                </a:solidFill>
              </a:rPr>
              <a:t>CERTIFICADOS Y CONSTANCIAS</a:t>
            </a:r>
            <a:endParaRPr lang="es-CO" sz="2800" dirty="0">
              <a:solidFill>
                <a:srgbClr val="000000"/>
              </a:solidFill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542925" y="5070109"/>
            <a:ext cx="7852954" cy="138499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valor corresponde a la suma cancelada  por los  ex alumnos  que solicitaron  certificados o constancias de </a:t>
            </a: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estudio.</a:t>
            </a:r>
            <a:endParaRPr lang="es-E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304131" y="1766164"/>
            <a:ext cx="6621463" cy="184665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400" dirty="0">
                <a:solidFill>
                  <a:srgbClr val="FFFFFF"/>
                </a:solidFill>
                <a:latin typeface="Berlin Sans FB" pitchFamily="34" charset="0"/>
              </a:rPr>
              <a:t>  </a:t>
            </a:r>
            <a:endParaRPr lang="es-ES" sz="2800" dirty="0">
              <a:solidFill>
                <a:srgbClr val="FFFFFF"/>
              </a:solidFill>
              <a:latin typeface="Berlin Sans FB" pitchFamily="34" charset="0"/>
            </a:endParaRPr>
          </a:p>
          <a:p>
            <a:pPr algn="ctr"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es-ES" sz="2800" dirty="0">
                <a:solidFill>
                  <a:srgbClr val="FFFFFF"/>
                </a:solidFill>
                <a:latin typeface="Berlin Sans FB" pitchFamily="34" charset="0"/>
              </a:rPr>
              <a:t>  </a:t>
            </a:r>
            <a:r>
              <a:rPr lang="es-ES" sz="3200" dirty="0" smtClean="0">
                <a:solidFill>
                  <a:schemeClr val="tx1"/>
                </a:solidFill>
                <a:latin typeface="Berlin Sans FB" pitchFamily="34" charset="0"/>
              </a:rPr>
              <a:t>SE RECIBIERON: 1.950.000</a:t>
            </a:r>
            <a:endParaRPr lang="es-ES" sz="3200" dirty="0">
              <a:solidFill>
                <a:schemeClr val="tx1"/>
              </a:solidFill>
              <a:latin typeface="Berlin Sans FB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s-ES" sz="2800" dirty="0" smtClean="0">
                <a:solidFill>
                  <a:srgbClr val="FFFFFF"/>
                </a:solidFill>
                <a:latin typeface="Berlin Sans FB" pitchFamily="34" charset="0"/>
              </a:rPr>
              <a:t> </a:t>
            </a:r>
            <a:endParaRPr lang="es-ES" sz="2800" dirty="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6" name="Picture 2" descr="ESCUDO MERCED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8621"/>
            <a:ext cx="100012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481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835150" y="1268413"/>
            <a:ext cx="6913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5810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5F5F5F"/>
              </a:buClr>
              <a:buSzPct val="80000"/>
              <a:defRPr/>
            </a:pPr>
            <a:r>
              <a:rPr lang="es-ES" sz="2800" b="1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ARRENDAMIENTO DE BIENES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542925" y="4695236"/>
            <a:ext cx="8275320" cy="1815882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valor corresponde a la suma cancelada  por el contratista de tienda escolar, contrato que para la vigencia </a:t>
            </a: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</a:t>
            </a:r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 adjudicado por el consejo directivo y de acuerdo a las normas vigentes</a:t>
            </a:r>
            <a:r>
              <a:rPr lang="es-ES" sz="28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042988" y="1917423"/>
            <a:ext cx="6621463" cy="190821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ES" sz="2800" dirty="0">
              <a:solidFill>
                <a:srgbClr val="FFFFFF"/>
              </a:solidFill>
              <a:latin typeface="Berlin Sans FB" pitchFamily="34" charset="0"/>
            </a:endParaRPr>
          </a:p>
          <a:p>
            <a:pPr algn="ctr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s-ES" sz="2800" dirty="0">
                <a:solidFill>
                  <a:srgbClr val="FFFFFF"/>
                </a:solidFill>
                <a:latin typeface="Berlin Sans FB" pitchFamily="34" charset="0"/>
              </a:rPr>
              <a:t> </a:t>
            </a:r>
            <a:r>
              <a:rPr lang="es-ES" sz="3200" dirty="0">
                <a:solidFill>
                  <a:schemeClr val="tx1"/>
                </a:solidFill>
                <a:latin typeface="Berlin Sans FB" pitchFamily="34" charset="0"/>
              </a:rPr>
              <a:t>SE RECIBIERON </a:t>
            </a:r>
            <a:r>
              <a:rPr lang="es-ES" sz="3200" dirty="0" smtClean="0">
                <a:solidFill>
                  <a:schemeClr val="tx1"/>
                </a:solidFill>
                <a:latin typeface="Berlin Sans FB" pitchFamily="34" charset="0"/>
              </a:rPr>
              <a:t>: 27.807.000</a:t>
            </a:r>
            <a:endParaRPr lang="es-ES" sz="3200" dirty="0">
              <a:solidFill>
                <a:schemeClr val="tx1"/>
              </a:solidFill>
              <a:latin typeface="Berlin Sans FB" pitchFamily="34" charset="0"/>
            </a:endParaRPr>
          </a:p>
          <a:p>
            <a:pPr>
              <a:spcBef>
                <a:spcPct val="50000"/>
              </a:spcBef>
              <a:buFontTx/>
              <a:buBlip>
                <a:blip r:embed="rId2"/>
              </a:buBlip>
              <a:defRPr/>
            </a:pPr>
            <a:endParaRPr lang="es-ES" sz="2800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7" name="Picture 2" descr="ESCUDO MERCED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8621"/>
            <a:ext cx="100012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644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6318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5F5F5F"/>
              </a:buClr>
              <a:buSzPct val="80000"/>
              <a:buFont typeface="Wingdings" pitchFamily="2" charset="2"/>
              <a:buNone/>
              <a:defRPr/>
            </a:pPr>
            <a:r>
              <a:rPr lang="es-ES" sz="2800" dirty="0">
                <a:solidFill>
                  <a:srgbClr val="797B7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" sz="28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TRANSFERECIAS MEN</a:t>
            </a:r>
            <a:endParaRPr lang="es-ES" sz="40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593996" y="5150575"/>
            <a:ext cx="7956007" cy="892552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600" dirty="0">
                <a:solidFill>
                  <a:schemeClr val="tx1"/>
                </a:solidFill>
              </a:rPr>
              <a:t>Recursos que transfirió el Ministerio de  Educación  nacional a la Institución  por gratuidad </a:t>
            </a:r>
            <a:r>
              <a:rPr lang="es-ES" sz="2600" dirty="0" smtClean="0">
                <a:solidFill>
                  <a:schemeClr val="tx1"/>
                </a:solidFill>
              </a:rPr>
              <a:t>total</a:t>
            </a:r>
            <a:r>
              <a:rPr lang="es-ES" sz="2600" dirty="0">
                <a:solidFill>
                  <a:schemeClr val="tx1"/>
                </a:solidFill>
              </a:rPr>
              <a:t>,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189785" y="2100000"/>
            <a:ext cx="6621463" cy="20005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ES" sz="2800" dirty="0">
              <a:solidFill>
                <a:srgbClr val="FFFFFF"/>
              </a:solidFill>
              <a:latin typeface="Berlin Sans FB" pitchFamily="34" charset="0"/>
            </a:endParaRPr>
          </a:p>
          <a:p>
            <a:pPr algn="ctr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s-ES" sz="2800" dirty="0">
                <a:solidFill>
                  <a:srgbClr val="FFFFFF"/>
                </a:solidFill>
                <a:latin typeface="Berlin Sans FB" pitchFamily="34" charset="0"/>
              </a:rPr>
              <a:t> </a:t>
            </a:r>
            <a:r>
              <a:rPr lang="es-ES" sz="3200" dirty="0">
                <a:solidFill>
                  <a:schemeClr val="tx1"/>
                </a:solidFill>
                <a:latin typeface="Berlin Sans FB" pitchFamily="34" charset="0"/>
              </a:rPr>
              <a:t>SE RECIBIERON </a:t>
            </a:r>
            <a:r>
              <a:rPr lang="es-ES" sz="3200" dirty="0" smtClean="0">
                <a:solidFill>
                  <a:schemeClr val="tx1"/>
                </a:solidFill>
                <a:latin typeface="Berlin Sans FB" pitchFamily="34" charset="0"/>
              </a:rPr>
              <a:t>: </a:t>
            </a:r>
            <a:r>
              <a:rPr lang="es-ES" sz="3200" dirty="0">
                <a:solidFill>
                  <a:schemeClr val="tx1"/>
                </a:solidFill>
                <a:latin typeface="Berlin Sans FB" pitchFamily="34" charset="0"/>
              </a:rPr>
              <a:t>$ </a:t>
            </a:r>
            <a:r>
              <a:rPr lang="es-ES" sz="3200" dirty="0" smtClean="0">
                <a:solidFill>
                  <a:schemeClr val="tx1"/>
                </a:solidFill>
                <a:latin typeface="Berlin Sans FB" pitchFamily="34" charset="0"/>
              </a:rPr>
              <a:t>308.108.368</a:t>
            </a:r>
          </a:p>
          <a:p>
            <a:pPr>
              <a:spcBef>
                <a:spcPct val="50000"/>
              </a:spcBef>
              <a:defRPr/>
            </a:pPr>
            <a:endParaRPr lang="es-ES" sz="3200" dirty="0" smtClean="0">
              <a:solidFill>
                <a:schemeClr val="tx1"/>
              </a:solidFill>
              <a:latin typeface="Berlin Sans FB" pitchFamily="34" charset="0"/>
            </a:endParaRPr>
          </a:p>
        </p:txBody>
      </p:sp>
      <p:pic>
        <p:nvPicPr>
          <p:cNvPr id="7" name="Picture 2" descr="ESCUDO MERCED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8621"/>
            <a:ext cx="100012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139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835150" y="1268413"/>
            <a:ext cx="6913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586105"/>
            <a:ext cx="9144000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5F5F5F"/>
              </a:buClr>
              <a:buSzPct val="80000"/>
              <a:buFont typeface="Wingdings" pitchFamily="2" charset="2"/>
              <a:buNone/>
              <a:defRPr/>
            </a:pPr>
            <a:r>
              <a:rPr lang="es-E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" sz="28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TRANSFERECIAS  </a:t>
            </a:r>
            <a:r>
              <a:rPr lang="es-ES" sz="28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SED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614297" y="5117642"/>
            <a:ext cx="8417560" cy="892552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600" dirty="0">
                <a:solidFill>
                  <a:schemeClr val="tx1"/>
                </a:solidFill>
              </a:rPr>
              <a:t>Recursos que transfirió La Secretaría de  Educación  Distrital a la Institución  por gratuidad </a:t>
            </a:r>
            <a:r>
              <a:rPr lang="es-ES" sz="2600" dirty="0" smtClean="0">
                <a:solidFill>
                  <a:schemeClr val="tx1"/>
                </a:solidFill>
              </a:rPr>
              <a:t>total</a:t>
            </a:r>
            <a:endParaRPr lang="es-ES" sz="2600" dirty="0">
              <a:solidFill>
                <a:schemeClr val="tx1"/>
              </a:solidFill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063493" y="1374286"/>
            <a:ext cx="6621463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ES" sz="2400" dirty="0">
              <a:solidFill>
                <a:srgbClr val="FFFFFF"/>
              </a:solidFill>
              <a:latin typeface="Berlin Sans FB" pitchFamily="34" charset="0"/>
            </a:endParaRPr>
          </a:p>
          <a:p>
            <a:pPr algn="ctr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s-ES" sz="2400" dirty="0">
                <a:solidFill>
                  <a:srgbClr val="FFFFFF"/>
                </a:solidFill>
                <a:latin typeface="Berlin Sans FB" pitchFamily="34" charset="0"/>
              </a:rPr>
              <a:t> </a:t>
            </a:r>
            <a:r>
              <a:rPr lang="es-ES" sz="3200" dirty="0">
                <a:solidFill>
                  <a:schemeClr val="tx1"/>
                </a:solidFill>
                <a:latin typeface="Berlin Sans FB" pitchFamily="34" charset="0"/>
              </a:rPr>
              <a:t>SE RECIBIERON </a:t>
            </a:r>
            <a:r>
              <a:rPr lang="es-ES" sz="3200" dirty="0" smtClean="0">
                <a:solidFill>
                  <a:schemeClr val="tx1"/>
                </a:solidFill>
                <a:latin typeface="Berlin Sans FB" pitchFamily="34" charset="0"/>
              </a:rPr>
              <a:t>: 39.738.845</a:t>
            </a:r>
            <a:endParaRPr lang="es-ES" sz="3200" dirty="0">
              <a:solidFill>
                <a:schemeClr val="tx1"/>
              </a:solidFill>
              <a:latin typeface="Berlin Sans FB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s-ES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7" name="Picture 2" descr="ESCUDO MERCED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8621"/>
            <a:ext cx="100012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6136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76200" y="533083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5F5F5F"/>
              </a:buClr>
              <a:buSzPct val="80000"/>
              <a:buFont typeface="Wingdings" pitchFamily="2" charset="2"/>
              <a:buNone/>
              <a:defRPr/>
            </a:pPr>
            <a:r>
              <a:rPr lang="es-ES" sz="28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RENDIMIENTOS FINANCIEROS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255569" y="5028066"/>
            <a:ext cx="81502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800" dirty="0"/>
              <a:t>Son los intereses generados durante el año de  la cuenta de </a:t>
            </a:r>
            <a:r>
              <a:rPr lang="es-ES" sz="2800" dirty="0" smtClean="0"/>
              <a:t>ahorros y CDTS </a:t>
            </a:r>
            <a:r>
              <a:rPr lang="es-ES" sz="2800" dirty="0"/>
              <a:t>del Banco Popular.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19951" y="1359772"/>
            <a:ext cx="6621463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  <a:defRPr/>
            </a:pPr>
            <a:endParaRPr lang="es-ES" sz="2400" dirty="0" smtClean="0">
              <a:solidFill>
                <a:srgbClr val="FFFFFF"/>
              </a:solidFill>
              <a:latin typeface="Berlin Sans FB" pitchFamily="34" charset="0"/>
            </a:endParaRPr>
          </a:p>
          <a:p>
            <a:pPr algn="ctr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s-ES" sz="3200" dirty="0" smtClean="0">
                <a:solidFill>
                  <a:srgbClr val="FFFFFF"/>
                </a:solidFill>
                <a:latin typeface="Berlin Sans FB" pitchFamily="34" charset="0"/>
              </a:rPr>
              <a:t> </a:t>
            </a:r>
            <a:r>
              <a:rPr lang="es-ES" sz="3200" dirty="0" smtClean="0">
                <a:solidFill>
                  <a:schemeClr val="tx1"/>
                </a:solidFill>
                <a:latin typeface="Berlin Sans FB" pitchFamily="34" charset="0"/>
              </a:rPr>
              <a:t>SE RECIBIERON: 10.500.000</a:t>
            </a:r>
          </a:p>
          <a:p>
            <a:pPr>
              <a:spcBef>
                <a:spcPct val="50000"/>
              </a:spcBef>
              <a:defRPr/>
            </a:pPr>
            <a:endParaRPr lang="es-ES" sz="320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pic>
        <p:nvPicPr>
          <p:cNvPr id="6" name="Picture 2" descr="ESCUDO MERCED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8621"/>
            <a:ext cx="100012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946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835150" y="1268413"/>
            <a:ext cx="6913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0" y="56419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5F5F5F"/>
              </a:buClr>
              <a:buSzPct val="80000"/>
              <a:buFont typeface="Wingdings" pitchFamily="2" charset="2"/>
              <a:buNone/>
              <a:defRPr/>
            </a:pPr>
            <a:r>
              <a:rPr lang="es-ES" sz="28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EXCEDENTES FINANIEROS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377825" y="4922230"/>
            <a:ext cx="87661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los recursos que no se alcanzaron a ejecutar en la vigencia anterior (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2016) 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de los cuales hay algunos con destinación específica (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PIMA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incentivos.</a:t>
            </a: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ESCUDO MERCED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8621"/>
            <a:ext cx="100012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19951" y="1417828"/>
            <a:ext cx="6621463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endParaRPr lang="es-ES" sz="2400" dirty="0" smtClean="0">
              <a:solidFill>
                <a:srgbClr val="FFFFFF"/>
              </a:solidFill>
              <a:latin typeface="Berlin Sans FB" pitchFamily="34" charset="0"/>
            </a:endParaRPr>
          </a:p>
          <a:p>
            <a:pPr algn="ctr"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es-ES" sz="3200" dirty="0" smtClean="0">
                <a:solidFill>
                  <a:schemeClr val="tx1"/>
                </a:solidFill>
                <a:latin typeface="Berlin Sans FB" pitchFamily="34" charset="0"/>
              </a:rPr>
              <a:t>SE RECIBIERON: 189.954.398</a:t>
            </a:r>
          </a:p>
          <a:p>
            <a:pPr>
              <a:spcBef>
                <a:spcPct val="50000"/>
              </a:spcBef>
              <a:defRPr/>
            </a:pPr>
            <a:endParaRPr lang="es-ES" sz="3200" dirty="0">
              <a:solidFill>
                <a:schemeClr val="tx1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585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835150" y="1268413"/>
            <a:ext cx="6913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0" y="56419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5F5F5F"/>
              </a:buClr>
              <a:buSzPct val="80000"/>
              <a:buFont typeface="Wingdings" pitchFamily="2" charset="2"/>
              <a:buNone/>
              <a:defRPr/>
            </a:pPr>
            <a:r>
              <a:rPr lang="es-ES" sz="28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DONACIONES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377825" y="5178262"/>
            <a:ext cx="87661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recursos que consignaron demás de la inscripción del 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ICFES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no fueron reclamados.</a:t>
            </a: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ESCUDO MERCED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8621"/>
            <a:ext cx="100012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19951" y="1417828"/>
            <a:ext cx="6621463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endParaRPr lang="es-ES" sz="2400" dirty="0" smtClean="0">
              <a:solidFill>
                <a:srgbClr val="FFFFFF"/>
              </a:solidFill>
              <a:latin typeface="Berlin Sans FB" pitchFamily="34" charset="0"/>
            </a:endParaRPr>
          </a:p>
          <a:p>
            <a:pPr algn="ctr"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es-ES" sz="3200" dirty="0" smtClean="0">
                <a:solidFill>
                  <a:srgbClr val="FFFFFF"/>
                </a:solidFill>
                <a:latin typeface="Berlin Sans FB" pitchFamily="34" charset="0"/>
              </a:rPr>
              <a:t>    </a:t>
            </a:r>
            <a:r>
              <a:rPr lang="es-ES" sz="3200" dirty="0" smtClean="0">
                <a:solidFill>
                  <a:schemeClr val="tx1"/>
                </a:solidFill>
                <a:latin typeface="Berlin Sans FB" pitchFamily="34" charset="0"/>
              </a:rPr>
              <a:t>SE RECIBIERON: 163.500</a:t>
            </a:r>
          </a:p>
          <a:p>
            <a:pPr>
              <a:spcBef>
                <a:spcPct val="50000"/>
              </a:spcBef>
              <a:defRPr/>
            </a:pPr>
            <a:endParaRPr lang="es-ES" sz="3200" dirty="0">
              <a:solidFill>
                <a:schemeClr val="tx1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49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835150" y="1268413"/>
            <a:ext cx="6913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O">
              <a:latin typeface="Tahoma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143664886"/>
              </p:ext>
            </p:extLst>
          </p:nvPr>
        </p:nvGraphicFramePr>
        <p:xfrm>
          <a:off x="145143" y="176909"/>
          <a:ext cx="8839200" cy="6545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46771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835150" y="1268413"/>
            <a:ext cx="6913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O">
              <a:latin typeface="Tahoma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552750443"/>
              </p:ext>
            </p:extLst>
          </p:nvPr>
        </p:nvGraphicFramePr>
        <p:xfrm>
          <a:off x="145143" y="159656"/>
          <a:ext cx="8839200" cy="6545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93876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 MERCED\AppData\Local\Microsoft\Windows\Temporary Internet Files\Content.IE5\8TI2X60F\IMG_04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3 Rectángulo"/>
          <p:cNvSpPr/>
          <p:nvPr/>
        </p:nvSpPr>
        <p:spPr>
          <a:xfrm>
            <a:off x="1554978" y="152594"/>
            <a:ext cx="5424055" cy="55399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000" kern="10" dirty="0">
                <a:ln w="9525">
                  <a:solidFill>
                    <a:srgbClr val="CCFF33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cs typeface="Times New Roman"/>
              </a:rPr>
              <a:t>COLEGIO LA MERCED I.E.D </a:t>
            </a:r>
          </a:p>
        </p:txBody>
      </p:sp>
      <p:sp>
        <p:nvSpPr>
          <p:cNvPr id="4" name="4 Rectángulo"/>
          <p:cNvSpPr>
            <a:spLocks noChangeArrowheads="1"/>
          </p:cNvSpPr>
          <p:nvPr/>
        </p:nvSpPr>
        <p:spPr bwMode="auto">
          <a:xfrm>
            <a:off x="1172765" y="631572"/>
            <a:ext cx="600670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350" b="1" i="1" dirty="0" smtClean="0">
                <a:ln w="6600">
                  <a:solidFill>
                    <a:srgbClr val="CCFF3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</a:rPr>
              <a:t>PEI “PENSAMIENTO </a:t>
            </a:r>
            <a:r>
              <a:rPr lang="es-ES" altLang="es-ES" sz="1350" b="1" i="1" dirty="0">
                <a:ln w="6600">
                  <a:solidFill>
                    <a:srgbClr val="CCFF3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</a:rPr>
              <a:t>Y ACCIÓN PARA LA TRANSFORMACIÓN </a:t>
            </a:r>
            <a:r>
              <a:rPr lang="es-ES" altLang="es-ES" sz="1350" b="1" i="1" dirty="0" smtClean="0">
                <a:ln w="6600">
                  <a:solidFill>
                    <a:srgbClr val="CCFF3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</a:rPr>
              <a:t>SOCIAL”</a:t>
            </a:r>
            <a:endParaRPr lang="es-ES" altLang="es-ES" sz="135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19456" y="4282101"/>
            <a:ext cx="892454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cs typeface="Arial"/>
              </a:rPr>
              <a:t>AUDIENCIA </a:t>
            </a:r>
            <a:r>
              <a:rPr lang="es-ES" sz="3000" b="1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cs typeface="Arial"/>
              </a:rPr>
              <a:t>PUBLICA  DE RENDICION DE CUENTAS 2017 </a:t>
            </a:r>
          </a:p>
          <a:p>
            <a:pPr algn="ctr"/>
            <a:endParaRPr lang="es-ES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s-ES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s-ES" b="1" dirty="0" smtClean="0">
                <a:solidFill>
                  <a:srgbClr val="000000"/>
                </a:solidFill>
                <a:latin typeface="Arial"/>
                <a:cs typeface="Arial"/>
              </a:rPr>
              <a:t>Febrero </a:t>
            </a:r>
            <a:r>
              <a:rPr lang="es-ES" b="1" dirty="0">
                <a:solidFill>
                  <a:srgbClr val="000000"/>
                </a:solidFill>
                <a:latin typeface="Arial"/>
                <a:cs typeface="Arial"/>
              </a:rPr>
              <a:t>27 de 2018</a:t>
            </a:r>
          </a:p>
          <a:p>
            <a:pPr algn="ctr"/>
            <a:r>
              <a:rPr lang="es-ES" b="1" dirty="0" smtClean="0">
                <a:solidFill>
                  <a:srgbClr val="000000"/>
                </a:solidFill>
                <a:latin typeface="Arial"/>
                <a:cs typeface="Arial"/>
              </a:rPr>
              <a:t>Auditorio  CIRE.</a:t>
            </a:r>
          </a:p>
          <a:p>
            <a:pPr algn="ctr"/>
            <a:r>
              <a:rPr lang="es-ES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s-ES" b="1" dirty="0">
                <a:solidFill>
                  <a:srgbClr val="000000"/>
                </a:solidFill>
                <a:latin typeface="Arial"/>
                <a:cs typeface="Arial"/>
              </a:rPr>
              <a:t>7:00 a.m. </a:t>
            </a:r>
          </a:p>
        </p:txBody>
      </p:sp>
    </p:spTree>
    <p:extLst>
      <p:ext uri="{BB962C8B-B14F-4D97-AF65-F5344CB8AC3E}">
        <p14:creationId xmlns:p14="http://schemas.microsoft.com/office/powerpoint/2010/main" val="275734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835150" y="1268413"/>
            <a:ext cx="6913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631825"/>
            <a:ext cx="9144000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5F5F5F"/>
              </a:buClr>
              <a:buSzPct val="80000"/>
              <a:defRPr/>
            </a:pPr>
            <a:r>
              <a:rPr lang="es-ES" sz="32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>
                    <a:alpha val="97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HONORARIOS</a:t>
            </a:r>
            <a:endParaRPr lang="es-ES" sz="32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>
                  <a:alpha val="97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buClr>
                <a:srgbClr val="5F5F5F"/>
              </a:buClr>
              <a:buSzPct val="80000"/>
              <a:buFont typeface="Wingdings" pitchFamily="2" charset="2"/>
              <a:buNone/>
              <a:defRPr/>
            </a:pPr>
            <a:r>
              <a:rPr lang="es-E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endParaRPr lang="es-E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246063" y="3671888"/>
            <a:ext cx="8308975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ES" sz="3200" dirty="0">
              <a:solidFill>
                <a:srgbClr val="000000"/>
              </a:solidFill>
            </a:endParaRPr>
          </a:p>
          <a:p>
            <a:pPr algn="just"/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Contrato de la 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asesoría contable exigida por la reglamentación vigente para el manejo de los Fondos de Servicios Educativos.</a:t>
            </a:r>
          </a:p>
          <a:p>
            <a:endParaRPr lang="es-ES" sz="32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261268" y="1268413"/>
            <a:ext cx="6621463" cy="175432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ES" sz="2400" dirty="0">
              <a:solidFill>
                <a:srgbClr val="FFFFFF"/>
              </a:solidFill>
              <a:latin typeface="Berlin Sans FB" pitchFamily="34" charset="0"/>
            </a:endParaRPr>
          </a:p>
          <a:p>
            <a:pPr algn="ctr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s-ES" sz="2400" dirty="0">
                <a:solidFill>
                  <a:srgbClr val="FFFFFF"/>
                </a:solidFill>
                <a:latin typeface="Berlin Sans FB" pitchFamily="34" charset="0"/>
              </a:rPr>
              <a:t>  </a:t>
            </a:r>
            <a:r>
              <a:rPr lang="es-ES" sz="3200" dirty="0">
                <a:solidFill>
                  <a:schemeClr val="tx1"/>
                </a:solidFill>
                <a:latin typeface="Berlin Sans FB" pitchFamily="34" charset="0"/>
              </a:rPr>
              <a:t>EJECUTADO: </a:t>
            </a:r>
            <a:r>
              <a:rPr lang="es-ES" sz="3200" dirty="0" smtClean="0">
                <a:solidFill>
                  <a:schemeClr val="tx1"/>
                </a:solidFill>
                <a:latin typeface="Berlin Sans FB" pitchFamily="34" charset="0"/>
              </a:rPr>
              <a:t>$10.500.000</a:t>
            </a:r>
          </a:p>
          <a:p>
            <a:pPr>
              <a:spcBef>
                <a:spcPct val="50000"/>
              </a:spcBef>
              <a:defRPr/>
            </a:pPr>
            <a:r>
              <a:rPr lang="es-ES" sz="24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endParaRPr lang="es-ES" sz="240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pic>
        <p:nvPicPr>
          <p:cNvPr id="7" name="Picture 2" descr="ESCUDO MERCED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8621"/>
            <a:ext cx="100012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5884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835150" y="1268413"/>
            <a:ext cx="6913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0" y="6318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" sz="32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>
                    <a:alpha val="97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SISTEMATIZACION</a:t>
            </a:r>
            <a:endParaRPr lang="es-ES" sz="32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>
                  <a:alpha val="97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42863" y="4874537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ES" sz="2800" dirty="0"/>
              <a:t>Se contrató la sistematización de los boletines de rendimiento escolar, proceso que se adelantó   a través de los portales de contratación </a:t>
            </a:r>
            <a:r>
              <a:rPr lang="es-ES" sz="2800" dirty="0" smtClean="0"/>
              <a:t>SECOP.</a:t>
            </a:r>
            <a:endParaRPr lang="es-ES" sz="28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30195" y="1940344"/>
            <a:ext cx="7283609" cy="175432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ES" sz="2400" dirty="0">
              <a:solidFill>
                <a:srgbClr val="FFFFFF"/>
              </a:solidFill>
              <a:latin typeface="Berlin Sans FB" pitchFamily="34" charset="0"/>
            </a:endParaRPr>
          </a:p>
          <a:p>
            <a:pPr algn="ctr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s-ES" sz="2400" dirty="0">
                <a:solidFill>
                  <a:srgbClr val="FFFFFF"/>
                </a:solidFill>
                <a:latin typeface="Berlin Sans FB" pitchFamily="34" charset="0"/>
              </a:rPr>
              <a:t>  </a:t>
            </a:r>
            <a:r>
              <a:rPr lang="es-ES" sz="3200" dirty="0">
                <a:solidFill>
                  <a:schemeClr val="tx1"/>
                </a:solidFill>
                <a:latin typeface="Berlin Sans FB" pitchFamily="34" charset="0"/>
              </a:rPr>
              <a:t>EJECUTADO: </a:t>
            </a:r>
            <a:r>
              <a:rPr lang="es-ES" sz="3200" dirty="0" smtClean="0">
                <a:solidFill>
                  <a:schemeClr val="tx1"/>
                </a:solidFill>
                <a:latin typeface="Berlin Sans FB" pitchFamily="34" charset="0"/>
              </a:rPr>
              <a:t>$20.930.000</a:t>
            </a:r>
          </a:p>
          <a:p>
            <a:pPr>
              <a:spcBef>
                <a:spcPct val="50000"/>
              </a:spcBef>
              <a:defRPr/>
            </a:pPr>
            <a:endParaRPr lang="es-ES" sz="240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pic>
        <p:nvPicPr>
          <p:cNvPr id="7" name="Picture 2" descr="ESCUDO MERCED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8621"/>
            <a:ext cx="100012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5489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835150" y="1268413"/>
            <a:ext cx="6913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0" y="102957"/>
            <a:ext cx="90376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>
                    <a:alpha val="97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GASTOS DE COMPUTADOR</a:t>
            </a:r>
            <a:endParaRPr lang="es-ES" sz="32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>
                  <a:alpha val="97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106363" y="3304026"/>
            <a:ext cx="903763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Renovación firma Digital (informes a contraloría), Actualización de los programas de Manejo de </a:t>
            </a:r>
            <a:r>
              <a:rPr lang="es-E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Almacén, </a:t>
            </a:r>
            <a:r>
              <a:rPr lang="es-E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Actualización programa </a:t>
            </a:r>
            <a:r>
              <a:rPr lang="es-E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helisa</a:t>
            </a:r>
            <a:r>
              <a:rPr lang="es-E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y gestión humana, Renovación </a:t>
            </a:r>
            <a:r>
              <a:rPr lang="es-E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del </a:t>
            </a:r>
            <a:r>
              <a:rPr lang="es-E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Hostig</a:t>
            </a:r>
            <a:r>
              <a:rPr lang="es-E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de la pagina web del </a:t>
            </a:r>
            <a:r>
              <a:rPr lang="es-E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Colegio, Compra de tintas para impresoras. Alquiler software para elecciones estudiantiles. 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314449" y="757962"/>
            <a:ext cx="6621463" cy="175432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  <a:defRPr/>
            </a:pPr>
            <a:endParaRPr lang="es-ES" sz="2400" dirty="0" smtClean="0">
              <a:solidFill>
                <a:srgbClr val="FFFFFF"/>
              </a:solidFill>
              <a:latin typeface="Berlin Sans FB" pitchFamily="34" charset="0"/>
            </a:endParaRPr>
          </a:p>
          <a:p>
            <a:pPr algn="ctr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s-ES" sz="3200" dirty="0" smtClean="0">
                <a:solidFill>
                  <a:schemeClr val="tx1"/>
                </a:solidFill>
                <a:latin typeface="Berlin Sans FB" pitchFamily="34" charset="0"/>
              </a:rPr>
              <a:t>EJECUTADO</a:t>
            </a:r>
            <a:r>
              <a:rPr lang="es-ES" sz="3200" dirty="0">
                <a:solidFill>
                  <a:schemeClr val="tx1"/>
                </a:solidFill>
                <a:latin typeface="Berlin Sans FB" pitchFamily="34" charset="0"/>
              </a:rPr>
              <a:t>: </a:t>
            </a:r>
            <a:r>
              <a:rPr lang="es-ES" sz="3200" dirty="0" smtClean="0">
                <a:solidFill>
                  <a:schemeClr val="tx1"/>
                </a:solidFill>
                <a:latin typeface="Berlin Sans FB" pitchFamily="34" charset="0"/>
              </a:rPr>
              <a:t>$10.151.857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  <a:defRPr/>
            </a:pPr>
            <a:endParaRPr lang="es-ES" sz="240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pic>
        <p:nvPicPr>
          <p:cNvPr id="7" name="Picture 2" descr="ESCUDO MERCED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8621"/>
            <a:ext cx="100012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473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528638" y="4489450"/>
            <a:ext cx="6913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114301" y="3731943"/>
            <a:ext cx="903763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Compra de papelería (para fotocopias, </a:t>
            </a:r>
            <a:r>
              <a:rPr lang="es-E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kraf</a:t>
            </a:r>
            <a:r>
              <a:rPr lang="es-E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seda, celofán, Kimberly,  periódico, cartulinas </a:t>
            </a:r>
            <a:r>
              <a:rPr lang="es-E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etc</a:t>
            </a:r>
            <a:r>
              <a:rPr lang="es-E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), marcadores, tinta para </a:t>
            </a:r>
            <a:r>
              <a:rPr lang="es-E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marcadores, </a:t>
            </a:r>
            <a:r>
              <a:rPr lang="es-E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carpetas, bolsillos de acetatos</a:t>
            </a:r>
            <a:r>
              <a:rPr lang="es-E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archivadores de fuelles,  </a:t>
            </a:r>
            <a:r>
              <a:rPr lang="es-E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Compra de calendarios matemáticos</a:t>
            </a:r>
            <a:r>
              <a:rPr lang="es-E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s-E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Compra de material didáctico para: </a:t>
            </a:r>
            <a:r>
              <a:rPr lang="es-E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artes y tecnología, </a:t>
            </a:r>
            <a:r>
              <a:rPr lang="es-E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compra  kit para </a:t>
            </a:r>
            <a:r>
              <a:rPr lang="es-E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maestros. 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322387" y="1181100"/>
            <a:ext cx="6621463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ES" sz="2400" dirty="0">
              <a:solidFill>
                <a:srgbClr val="FFFFFF"/>
              </a:solidFill>
              <a:latin typeface="Berlin Sans FB" pitchFamily="34" charset="0"/>
            </a:endParaRPr>
          </a:p>
          <a:p>
            <a:pPr algn="ctr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s-ES" sz="2400" dirty="0">
                <a:solidFill>
                  <a:schemeClr val="tx1"/>
                </a:solidFill>
                <a:latin typeface="Berlin Sans FB" pitchFamily="34" charset="0"/>
              </a:rPr>
              <a:t>  </a:t>
            </a:r>
            <a:r>
              <a:rPr lang="es-ES" sz="3200" dirty="0">
                <a:solidFill>
                  <a:schemeClr val="tx1"/>
                </a:solidFill>
                <a:latin typeface="Berlin Sans FB" pitchFamily="34" charset="0"/>
              </a:rPr>
              <a:t>EJECUTADO: </a:t>
            </a:r>
            <a:r>
              <a:rPr lang="es-ES" sz="3200" dirty="0" smtClean="0">
                <a:solidFill>
                  <a:schemeClr val="tx1"/>
                </a:solidFill>
                <a:latin typeface="Berlin Sans FB" pitchFamily="34" charset="0"/>
              </a:rPr>
              <a:t>$27.249.807</a:t>
            </a:r>
            <a:endParaRPr lang="es-ES" sz="3200" dirty="0">
              <a:solidFill>
                <a:schemeClr val="tx1"/>
              </a:solidFill>
              <a:latin typeface="Berlin Sans FB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s-ES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7" name="Picture 2" descr="ESCUDO MERCED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8621"/>
            <a:ext cx="100012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14301" y="374252"/>
            <a:ext cx="90376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>
                    <a:alpha val="97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MATERIAL DIDACTICO</a:t>
            </a:r>
            <a:endParaRPr lang="es-ES" sz="32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>
                  <a:alpha val="97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7120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835150" y="1268413"/>
            <a:ext cx="6913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155576" y="3482794"/>
            <a:ext cx="859313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Gastos de caja menor, Compra </a:t>
            </a:r>
            <a:r>
              <a:rPr lang="es-E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Guantes, elementos de aseo, cinta </a:t>
            </a:r>
            <a:r>
              <a:rPr lang="es-E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 </a:t>
            </a:r>
            <a:r>
              <a:rPr lang="es-E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señalización, </a:t>
            </a:r>
            <a:r>
              <a:rPr lang="es-E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compra </a:t>
            </a:r>
            <a:r>
              <a:rPr lang="es-E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elementos de cafetería </a:t>
            </a:r>
            <a:r>
              <a:rPr lang="es-E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 materiales y suministros en general,  compra de elementos </a:t>
            </a:r>
            <a:r>
              <a:rPr lang="es-E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las áreas de tecnología, festival artístico, compra de banderas de Colombia, Bogotá y Colegio, pendones, alfombra ceremonial, papeleras para baños.</a:t>
            </a: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644065" y="959027"/>
            <a:ext cx="6621463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ES" sz="2400" dirty="0">
              <a:solidFill>
                <a:srgbClr val="FFFFFF"/>
              </a:solidFill>
              <a:latin typeface="Berlin Sans FB" pitchFamily="34" charset="0"/>
            </a:endParaRPr>
          </a:p>
          <a:p>
            <a:pPr algn="ctr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s-ES" sz="2400" dirty="0">
                <a:solidFill>
                  <a:srgbClr val="FFFFFF"/>
                </a:solidFill>
                <a:latin typeface="Berlin Sans FB" pitchFamily="34" charset="0"/>
              </a:rPr>
              <a:t>  </a:t>
            </a:r>
            <a:r>
              <a:rPr lang="es-ES" sz="3200" dirty="0">
                <a:solidFill>
                  <a:schemeClr val="tx1"/>
                </a:solidFill>
                <a:latin typeface="Berlin Sans FB" pitchFamily="34" charset="0"/>
              </a:rPr>
              <a:t>EJECUTADO: </a:t>
            </a:r>
            <a:r>
              <a:rPr lang="es-ES" sz="3200" dirty="0" smtClean="0">
                <a:solidFill>
                  <a:schemeClr val="tx1"/>
                </a:solidFill>
                <a:latin typeface="Berlin Sans FB" pitchFamily="34" charset="0"/>
              </a:rPr>
              <a:t>$16.985.382</a:t>
            </a:r>
            <a:endParaRPr lang="es-ES" sz="3200" dirty="0">
              <a:solidFill>
                <a:schemeClr val="tx1"/>
              </a:solidFill>
              <a:latin typeface="Berlin Sans FB" pitchFamily="34" charset="0"/>
            </a:endParaRPr>
          </a:p>
          <a:p>
            <a:pPr algn="ctr">
              <a:spcBef>
                <a:spcPct val="50000"/>
              </a:spcBef>
              <a:defRPr/>
            </a:pPr>
            <a:endParaRPr lang="es-ES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7" name="Picture 2" descr="ESCUDO MERCED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8621"/>
            <a:ext cx="100012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6362" y="374252"/>
            <a:ext cx="90376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>
                    <a:alpha val="97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MATERIALES Y SUMINISTROS</a:t>
            </a:r>
            <a:endParaRPr lang="es-ES" sz="32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>
                  <a:alpha val="97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0215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835150" y="1268413"/>
            <a:ext cx="6913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657225" y="4603511"/>
            <a:ext cx="84867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es-E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Gastos 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Caja menor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314449" y="1432265"/>
            <a:ext cx="6621463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  <a:defRPr/>
            </a:pPr>
            <a:endParaRPr lang="es-ES" sz="2400" dirty="0" smtClean="0">
              <a:solidFill>
                <a:srgbClr val="FFFFFF"/>
              </a:solidFill>
              <a:latin typeface="Berlin Sans FB" pitchFamily="34" charset="0"/>
            </a:endParaRPr>
          </a:p>
          <a:p>
            <a:pPr algn="ctr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s-ES" sz="3200" dirty="0" smtClean="0">
                <a:solidFill>
                  <a:schemeClr val="tx1"/>
                </a:solidFill>
                <a:latin typeface="Berlin Sans FB" pitchFamily="34" charset="0"/>
              </a:rPr>
              <a:t>EJECUTADO</a:t>
            </a:r>
            <a:r>
              <a:rPr lang="es-ES" sz="3200" dirty="0">
                <a:solidFill>
                  <a:schemeClr val="tx1"/>
                </a:solidFill>
                <a:latin typeface="Berlin Sans FB" pitchFamily="34" charset="0"/>
              </a:rPr>
              <a:t>: </a:t>
            </a:r>
            <a:r>
              <a:rPr lang="es-ES" sz="3200" dirty="0" smtClean="0">
                <a:solidFill>
                  <a:schemeClr val="tx1"/>
                </a:solidFill>
                <a:latin typeface="Berlin Sans FB" pitchFamily="34" charset="0"/>
              </a:rPr>
              <a:t>$1.636.900</a:t>
            </a:r>
            <a:endParaRPr lang="es-ES" sz="3200" dirty="0">
              <a:solidFill>
                <a:schemeClr val="tx1"/>
              </a:solidFill>
              <a:latin typeface="Berlin Sans FB" pitchFamily="34" charset="0"/>
            </a:endParaRPr>
          </a:p>
          <a:p>
            <a:pPr algn="ctr">
              <a:spcBef>
                <a:spcPct val="50000"/>
              </a:spcBef>
              <a:defRPr/>
            </a:pPr>
            <a:endParaRPr lang="es-ES" sz="3200" dirty="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7" name="Picture 2" descr="ESCUDO MERCED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8621"/>
            <a:ext cx="100012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6363" y="601663"/>
            <a:ext cx="90376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>
                    <a:alpha val="97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TRANSPORTE Y COMUNICACIÓN</a:t>
            </a:r>
            <a:endParaRPr lang="es-ES" sz="32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>
                  <a:alpha val="97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624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835150" y="1268413"/>
            <a:ext cx="6913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106363" y="4693759"/>
            <a:ext cx="90376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Compra Paquete 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Diplomas (Diploma, dos actas de grado, tarjetas </a:t>
            </a:r>
            <a:r>
              <a:rPr lang="es-E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carpeta), 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Alquiler de tarima, Compra de recordatorios para los graduandos.  </a:t>
            </a: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70743" y="1432265"/>
            <a:ext cx="6621463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ES" sz="2400" dirty="0">
              <a:solidFill>
                <a:srgbClr val="FFFFFF"/>
              </a:solidFill>
              <a:latin typeface="Berlin Sans FB" pitchFamily="34" charset="0"/>
            </a:endParaRPr>
          </a:p>
          <a:p>
            <a:pPr algn="ctr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s-ES" sz="2400" dirty="0">
                <a:solidFill>
                  <a:srgbClr val="FFFFFF"/>
                </a:solidFill>
                <a:latin typeface="Berlin Sans FB" pitchFamily="34" charset="0"/>
              </a:rPr>
              <a:t>  </a:t>
            </a:r>
            <a:r>
              <a:rPr lang="es-ES" sz="3200" dirty="0">
                <a:solidFill>
                  <a:schemeClr val="tx1"/>
                </a:solidFill>
                <a:latin typeface="Berlin Sans FB" pitchFamily="34" charset="0"/>
              </a:rPr>
              <a:t>EJECUTADO: </a:t>
            </a:r>
            <a:r>
              <a:rPr lang="es-ES" sz="3200" dirty="0" smtClean="0">
                <a:solidFill>
                  <a:schemeClr val="tx1"/>
                </a:solidFill>
                <a:latin typeface="Berlin Sans FB" pitchFamily="34" charset="0"/>
              </a:rPr>
              <a:t>$14.360.649</a:t>
            </a:r>
            <a:endParaRPr lang="es-ES" sz="3200" dirty="0">
              <a:solidFill>
                <a:schemeClr val="tx1"/>
              </a:solidFill>
              <a:latin typeface="Berlin Sans FB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s-ES" sz="3200" dirty="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7" name="Picture 2" descr="ESCUDO MERCED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8621"/>
            <a:ext cx="100012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60363" y="570245"/>
            <a:ext cx="90376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>
                    <a:alpha val="97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DERECHOS DE GRADO</a:t>
            </a:r>
            <a:endParaRPr lang="es-ES" sz="32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>
                  <a:alpha val="97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4145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1835150" y="1268413"/>
            <a:ext cx="6913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4647931"/>
            <a:ext cx="85471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 contrató  la elaboración de los carnés estudiantiles vigencia </a:t>
            </a:r>
            <a:r>
              <a:rPr lang="es-E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2017 </a:t>
            </a:r>
            <a:r>
              <a:rPr lang="es-E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 </a:t>
            </a:r>
            <a:r>
              <a:rPr lang="es-E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Ganchos </a:t>
            </a:r>
            <a:r>
              <a:rPr lang="es-E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porta </a:t>
            </a:r>
            <a:r>
              <a:rPr lang="es-E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carnés</a:t>
            </a: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s-ES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314449" y="1324659"/>
            <a:ext cx="6621463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  <a:defRPr/>
            </a:pPr>
            <a:endParaRPr lang="es-ES" sz="2400" dirty="0" smtClean="0">
              <a:solidFill>
                <a:srgbClr val="FFFFFF"/>
              </a:solidFill>
              <a:latin typeface="Berlin Sans FB" pitchFamily="34" charset="0"/>
            </a:endParaRPr>
          </a:p>
          <a:p>
            <a:pPr algn="ctr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s-ES" sz="2400" dirty="0" smtClean="0">
                <a:solidFill>
                  <a:srgbClr val="FFFFFF"/>
                </a:solidFill>
                <a:latin typeface="Berlin Sans FB" pitchFamily="34" charset="0"/>
              </a:rPr>
              <a:t>  </a:t>
            </a:r>
            <a:r>
              <a:rPr lang="es-ES" sz="3200" dirty="0">
                <a:solidFill>
                  <a:schemeClr val="tx1"/>
                </a:solidFill>
                <a:latin typeface="Berlin Sans FB" pitchFamily="34" charset="0"/>
              </a:rPr>
              <a:t>EJECUTADO: </a:t>
            </a:r>
            <a:r>
              <a:rPr lang="es-ES" sz="3200" dirty="0" smtClean="0">
                <a:solidFill>
                  <a:schemeClr val="tx1"/>
                </a:solidFill>
                <a:latin typeface="Berlin Sans FB" pitchFamily="34" charset="0"/>
              </a:rPr>
              <a:t>$3.235.500</a:t>
            </a:r>
            <a:endParaRPr lang="es-ES" sz="3200" dirty="0">
              <a:solidFill>
                <a:schemeClr val="tx1"/>
              </a:solidFill>
              <a:latin typeface="Berlin Sans FB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s-ES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7" name="Picture 2" descr="ESCUDO MERCED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8621"/>
            <a:ext cx="100012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06363" y="601663"/>
            <a:ext cx="90376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>
                    <a:alpha val="97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CARNÉ</a:t>
            </a:r>
            <a:endParaRPr lang="es-ES" sz="32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>
                  <a:alpha val="97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8401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835150" y="1268413"/>
            <a:ext cx="6913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222250" y="4881774"/>
            <a:ext cx="89217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contrato el  Servicio de fotocopiado a través de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outsorsing</a:t>
            </a:r>
            <a:r>
              <a:rPr lang="es-ES" sz="2800" dirty="0" smtClean="0"/>
              <a:t>, Compra de pendones, Compra cartillas en ingles J.N.</a:t>
            </a:r>
            <a:endParaRPr lang="es-ES" sz="2800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493496" y="1451769"/>
            <a:ext cx="6621463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  <a:defRPr/>
            </a:pPr>
            <a:endParaRPr lang="es-ES" sz="2400" dirty="0" smtClean="0">
              <a:solidFill>
                <a:srgbClr val="FFFFFF"/>
              </a:solidFill>
              <a:latin typeface="Berlin Sans FB" pitchFamily="34" charset="0"/>
            </a:endParaRPr>
          </a:p>
          <a:p>
            <a:pPr algn="ctr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s-ES" sz="3200" dirty="0" smtClean="0">
                <a:solidFill>
                  <a:schemeClr val="tx1"/>
                </a:solidFill>
                <a:latin typeface="Berlin Sans FB" pitchFamily="34" charset="0"/>
              </a:rPr>
              <a:t>EJECUTADO</a:t>
            </a:r>
            <a:r>
              <a:rPr lang="es-ES" sz="3200" dirty="0">
                <a:solidFill>
                  <a:schemeClr val="tx1"/>
                </a:solidFill>
                <a:latin typeface="Berlin Sans FB" pitchFamily="34" charset="0"/>
              </a:rPr>
              <a:t>: </a:t>
            </a:r>
            <a:r>
              <a:rPr lang="es-ES" sz="3200" dirty="0" smtClean="0">
                <a:solidFill>
                  <a:schemeClr val="tx1"/>
                </a:solidFill>
                <a:latin typeface="Berlin Sans FB" pitchFamily="34" charset="0"/>
              </a:rPr>
              <a:t>$17.758.500</a:t>
            </a:r>
            <a:endParaRPr lang="es-ES" sz="3200" dirty="0">
              <a:solidFill>
                <a:schemeClr val="tx1"/>
              </a:solidFill>
              <a:latin typeface="Berlin Sans FB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s-ES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7" name="Picture 2" descr="ESCUDO MERCED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8621"/>
            <a:ext cx="100012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01411" y="374252"/>
            <a:ext cx="90376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>
                    <a:alpha val="97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OTROS IMPRESOS Y PUBLICACIONES</a:t>
            </a:r>
            <a:endParaRPr lang="es-ES" sz="32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>
                  <a:alpha val="97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383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835150" y="1268413"/>
            <a:ext cx="6913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25605" name="1 Rectángulo"/>
          <p:cNvSpPr>
            <a:spLocks noChangeArrowheads="1"/>
          </p:cNvSpPr>
          <p:nvPr/>
        </p:nvSpPr>
        <p:spPr bwMode="auto">
          <a:xfrm>
            <a:off x="0" y="3259138"/>
            <a:ext cx="892651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Fumigación, desinfección y desratización, Mantenimiento de zonas verdes y jardines, trasteo de mobiliario y equipos, Reparaciones eléctricas, Reparación y mantenimiento de baños,,  mantenimiento de cubiertas, canales 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bajantes, Recarga de extintores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reparación de pisos salones segundo piso, adecuación y mantenimiento de: cafeterías, aulas especializadas de música, 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314449" y="1339173"/>
            <a:ext cx="6621463" cy="175432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  <a:defRPr/>
            </a:pPr>
            <a:endParaRPr lang="es-ES" sz="2400" dirty="0" smtClean="0">
              <a:solidFill>
                <a:srgbClr val="FFFFFF"/>
              </a:solidFill>
              <a:latin typeface="Berlin Sans FB" pitchFamily="34" charset="0"/>
            </a:endParaRPr>
          </a:p>
          <a:p>
            <a:pPr algn="ctr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s-ES" sz="3200" dirty="0" smtClean="0">
                <a:solidFill>
                  <a:schemeClr val="tx1"/>
                </a:solidFill>
                <a:latin typeface="Berlin Sans FB" pitchFamily="34" charset="0"/>
              </a:rPr>
              <a:t>EJECUTADO</a:t>
            </a:r>
            <a:r>
              <a:rPr lang="es-ES" sz="3200" dirty="0">
                <a:solidFill>
                  <a:schemeClr val="tx1"/>
                </a:solidFill>
                <a:latin typeface="Berlin Sans FB" pitchFamily="34" charset="0"/>
              </a:rPr>
              <a:t>: </a:t>
            </a:r>
            <a:r>
              <a:rPr lang="es-ES" sz="3200" dirty="0" smtClean="0">
                <a:solidFill>
                  <a:schemeClr val="tx1"/>
                </a:solidFill>
                <a:latin typeface="Berlin Sans FB" pitchFamily="34" charset="0"/>
              </a:rPr>
              <a:t>$177.719.381</a:t>
            </a:r>
          </a:p>
          <a:p>
            <a:pPr>
              <a:spcBef>
                <a:spcPct val="50000"/>
              </a:spcBef>
              <a:defRPr/>
            </a:pPr>
            <a:endParaRPr lang="es-ES" sz="240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pic>
        <p:nvPicPr>
          <p:cNvPr id="7" name="Picture 2" descr="ESCUDO MERCED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8621"/>
            <a:ext cx="100012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6363" y="601662"/>
            <a:ext cx="90376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>
                    <a:alpha val="97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MANTENIMIENTO ENTIDAD</a:t>
            </a:r>
            <a:endParaRPr lang="es-ES" sz="32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>
                  <a:alpha val="97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8873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107504" y="548680"/>
          <a:ext cx="864096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814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1835150" y="1268413"/>
            <a:ext cx="6913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26629" name="1 Rectángulo"/>
          <p:cNvSpPr>
            <a:spLocks noChangeArrowheads="1"/>
          </p:cNvSpPr>
          <p:nvPr/>
        </p:nvSpPr>
        <p:spPr bwMode="auto">
          <a:xfrm>
            <a:off x="161924" y="2577643"/>
            <a:ext cx="892651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artes, danzas, edufisica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Oficinas de Coordinación, orientación, pintada (paredes, puertas, ventanas) 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salones y pasillos patio 1, 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Compra 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materiales para el mantenimiento de la planta 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física,</a:t>
            </a:r>
            <a:b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Cambio reparación de chapas salones, Adecuación  mantenimiento de caseta portería calle 13, adecuación pasillo puerta calle 13 al CIRE, compra de lámparas tipo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Suministro de vidrios y 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Gastos de caja menor.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ESCUDO MERCED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8621"/>
            <a:ext cx="100012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6363" y="601663"/>
            <a:ext cx="90376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>
                    <a:alpha val="97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MANTENIMIENTO ENTIDAD</a:t>
            </a:r>
            <a:endParaRPr lang="es-ES" sz="32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>
                  <a:alpha val="97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9441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835150" y="1268413"/>
            <a:ext cx="6913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672025" y="276063"/>
            <a:ext cx="7239812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5F5F5F"/>
              </a:buClr>
              <a:buSzPct val="80000"/>
              <a:defRPr/>
            </a:pPr>
            <a:r>
              <a:rPr lang="es-ES" sz="32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>
                    <a:alpha val="97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MANTENIMIENTO EQUIPOS</a:t>
            </a:r>
          </a:p>
          <a:p>
            <a:pPr>
              <a:spcBef>
                <a:spcPct val="20000"/>
              </a:spcBef>
              <a:buClr>
                <a:srgbClr val="5F5F5F"/>
              </a:buClr>
              <a:buSzPct val="80000"/>
              <a:buFont typeface="Wingdings" pitchFamily="2" charset="2"/>
              <a:buNone/>
              <a:defRPr/>
            </a:pPr>
            <a:endParaRPr lang="es-E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3" name="10 Rectángulo"/>
          <p:cNvSpPr>
            <a:spLocks noChangeArrowheads="1"/>
          </p:cNvSpPr>
          <p:nvPr/>
        </p:nvSpPr>
        <p:spPr bwMode="auto">
          <a:xfrm>
            <a:off x="15484" y="3495203"/>
            <a:ext cx="892651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Reparación y mantenimiento de Equipos de emisoras, Instalación sonido CIRE, desinstalación trasteo e instalación de equipos diferentes aulas, reparación de TV 60” y tablero inteligente, asistencia técnica en eventos de la Institución.</a:t>
            </a:r>
            <a:endParaRPr lang="es-ES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284253" y="1021373"/>
            <a:ext cx="6621463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ES" sz="2400" dirty="0">
              <a:solidFill>
                <a:srgbClr val="FFFFFF"/>
              </a:solidFill>
              <a:latin typeface="Berlin Sans FB" pitchFamily="34" charset="0"/>
            </a:endParaRPr>
          </a:p>
          <a:p>
            <a:pPr algn="ctr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s-ES" sz="2400" dirty="0">
                <a:solidFill>
                  <a:srgbClr val="FFFFFF"/>
                </a:solidFill>
                <a:latin typeface="Berlin Sans FB" pitchFamily="34" charset="0"/>
              </a:rPr>
              <a:t>  </a:t>
            </a:r>
            <a:r>
              <a:rPr lang="es-ES" sz="3200" dirty="0">
                <a:solidFill>
                  <a:schemeClr val="tx1"/>
                </a:solidFill>
                <a:latin typeface="Berlin Sans FB" pitchFamily="34" charset="0"/>
              </a:rPr>
              <a:t>EJECUTADO</a:t>
            </a:r>
            <a:r>
              <a:rPr lang="es-ES" sz="3200" dirty="0" smtClean="0">
                <a:solidFill>
                  <a:schemeClr val="tx1"/>
                </a:solidFill>
                <a:latin typeface="Berlin Sans FB" pitchFamily="34" charset="0"/>
              </a:rPr>
              <a:t>: $40.526.000</a:t>
            </a:r>
            <a:endParaRPr lang="es-ES" sz="3200" dirty="0">
              <a:solidFill>
                <a:schemeClr val="tx1"/>
              </a:solidFill>
              <a:latin typeface="Berlin Sans FB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s-ES" sz="3200" dirty="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7" name="Picture 2" descr="ESCUDO MERCED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8621"/>
            <a:ext cx="100012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7979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1835150" y="1268413"/>
            <a:ext cx="6913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042988" y="688975"/>
            <a:ext cx="77057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5F5F5F"/>
              </a:buClr>
              <a:buSzPct val="80000"/>
              <a:defRPr/>
            </a:pPr>
            <a:r>
              <a:rPr lang="es-ES" sz="32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>
                    <a:alpha val="97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SALIDAS PEDAGOGICAS</a:t>
            </a:r>
            <a:endParaRPr lang="es-E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700" name="1 Rectángulo"/>
          <p:cNvSpPr>
            <a:spLocks noChangeArrowheads="1"/>
          </p:cNvSpPr>
          <p:nvPr/>
        </p:nvSpPr>
        <p:spPr bwMode="auto">
          <a:xfrm>
            <a:off x="42863" y="3850141"/>
            <a:ext cx="912495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 de transporte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entradas a los diferentes escenarios de las salidas programada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el Colegio para las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tres jornadas.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706901" y="1359772"/>
            <a:ext cx="6621463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ES" sz="2400" dirty="0">
              <a:solidFill>
                <a:srgbClr val="FFFFFF"/>
              </a:solidFill>
              <a:latin typeface="Berlin Sans FB" pitchFamily="34" charset="0"/>
            </a:endParaRPr>
          </a:p>
          <a:p>
            <a:pPr algn="ctr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s-ES" sz="2400" dirty="0">
                <a:solidFill>
                  <a:srgbClr val="FFFFFF"/>
                </a:solidFill>
                <a:latin typeface="Berlin Sans FB" pitchFamily="34" charset="0"/>
              </a:rPr>
              <a:t>  </a:t>
            </a:r>
            <a:r>
              <a:rPr lang="es-ES" sz="3200" dirty="0">
                <a:solidFill>
                  <a:schemeClr val="tx1"/>
                </a:solidFill>
                <a:latin typeface="Berlin Sans FB" pitchFamily="34" charset="0"/>
              </a:rPr>
              <a:t>EJECUTADO: </a:t>
            </a:r>
            <a:r>
              <a:rPr lang="es-ES" sz="3200" dirty="0" smtClean="0">
                <a:solidFill>
                  <a:schemeClr val="tx1"/>
                </a:solidFill>
                <a:latin typeface="Berlin Sans FB" pitchFamily="34" charset="0"/>
              </a:rPr>
              <a:t>$67.800.000</a:t>
            </a:r>
          </a:p>
          <a:p>
            <a:pPr>
              <a:spcBef>
                <a:spcPct val="50000"/>
              </a:spcBef>
              <a:defRPr/>
            </a:pPr>
            <a:endParaRPr lang="es-ES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7" name="Picture 2" descr="ESCUDO MERCED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8621"/>
            <a:ext cx="100012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5585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1835150" y="1268413"/>
            <a:ext cx="6913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266700" y="338430"/>
            <a:ext cx="8751888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5F5F5F"/>
              </a:buClr>
              <a:buSzPct val="80000"/>
              <a:defRPr/>
            </a:pPr>
            <a:r>
              <a:rPr lang="es-ES" sz="32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>
                    <a:alpha val="97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ACTIVIDADES CIENTIFICAS …</a:t>
            </a:r>
            <a:endParaRPr lang="es-ES" sz="32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>
                  <a:alpha val="97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spcBef>
                <a:spcPct val="20000"/>
              </a:spcBef>
              <a:buClr>
                <a:srgbClr val="5F5F5F"/>
              </a:buClr>
              <a:buSzPct val="80000"/>
              <a:defRPr/>
            </a:pPr>
            <a:endParaRPr lang="es-E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4" name="1 Rectángulo"/>
          <p:cNvSpPr>
            <a:spLocks noChangeArrowheads="1"/>
          </p:cNvSpPr>
          <p:nvPr/>
        </p:nvSpPr>
        <p:spPr bwMode="auto">
          <a:xfrm>
            <a:off x="38100" y="3952722"/>
            <a:ext cx="89804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Elaboración de botones y compra de material para la entrega de banderas, Actividad cultural J.N.</a:t>
            </a: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217612" y="1268413"/>
            <a:ext cx="6621463" cy="175432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  <a:defRPr/>
            </a:pPr>
            <a:endParaRPr lang="es-ES" sz="2400" dirty="0" smtClean="0">
              <a:solidFill>
                <a:srgbClr val="FFFFFF"/>
              </a:solidFill>
              <a:latin typeface="Berlin Sans FB" pitchFamily="34" charset="0"/>
            </a:endParaRPr>
          </a:p>
          <a:p>
            <a:pPr algn="ctr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s-ES" sz="3200" dirty="0" smtClean="0">
                <a:solidFill>
                  <a:schemeClr val="tx1"/>
                </a:solidFill>
                <a:latin typeface="Berlin Sans FB" pitchFamily="34" charset="0"/>
              </a:rPr>
              <a:t>EJECUTADO</a:t>
            </a:r>
            <a:r>
              <a:rPr lang="es-ES" sz="3200" dirty="0">
                <a:solidFill>
                  <a:schemeClr val="tx1"/>
                </a:solidFill>
                <a:latin typeface="Berlin Sans FB" pitchFamily="34" charset="0"/>
              </a:rPr>
              <a:t>: </a:t>
            </a:r>
            <a:r>
              <a:rPr lang="es-ES" sz="3200" dirty="0" smtClean="0">
                <a:solidFill>
                  <a:schemeClr val="tx1"/>
                </a:solidFill>
                <a:latin typeface="Berlin Sans FB" pitchFamily="34" charset="0"/>
              </a:rPr>
              <a:t>$2.679.380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  <a:defRPr/>
            </a:pPr>
            <a:endParaRPr lang="es-ES" sz="2400" dirty="0">
              <a:solidFill>
                <a:srgbClr val="FFFFFF"/>
              </a:solidFill>
              <a:latin typeface="Berlin Sans FB" pitchFamily="34" charset="0"/>
            </a:endParaRPr>
          </a:p>
        </p:txBody>
      </p:sp>
      <p:pic>
        <p:nvPicPr>
          <p:cNvPr id="7" name="Picture 2" descr="ESCUDO MERCED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8621"/>
            <a:ext cx="100012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8535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1835150" y="1268413"/>
            <a:ext cx="6913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266700" y="338430"/>
            <a:ext cx="8751888" cy="176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5F5F5F"/>
              </a:buClr>
              <a:buSzPct val="80000"/>
              <a:defRPr/>
            </a:pPr>
            <a:r>
              <a:rPr lang="es-ES" sz="32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>
                    <a:alpha val="97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INSCRIPCION ACTIVIDADES </a:t>
            </a:r>
          </a:p>
          <a:p>
            <a:pPr algn="ctr">
              <a:spcBef>
                <a:spcPct val="20000"/>
              </a:spcBef>
              <a:buClr>
                <a:srgbClr val="5F5F5F"/>
              </a:buClr>
              <a:buSzPct val="80000"/>
              <a:defRPr/>
            </a:pPr>
            <a:r>
              <a:rPr lang="es-ES" sz="32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>
                    <a:alpha val="97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CIENTIFICAS …</a:t>
            </a:r>
            <a:endParaRPr lang="es-ES" sz="32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>
                  <a:alpha val="97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spcBef>
                <a:spcPct val="20000"/>
              </a:spcBef>
              <a:buClr>
                <a:srgbClr val="5F5F5F"/>
              </a:buClr>
              <a:buSzPct val="80000"/>
              <a:defRPr/>
            </a:pPr>
            <a:endParaRPr lang="es-E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4" name="1 Rectángulo"/>
          <p:cNvSpPr>
            <a:spLocks noChangeArrowheads="1"/>
          </p:cNvSpPr>
          <p:nvPr/>
        </p:nvSpPr>
        <p:spPr bwMode="auto">
          <a:xfrm>
            <a:off x="42863" y="4634209"/>
            <a:ext cx="89804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Inscripción en las olimpiadas de química de la Universidad Nacional. </a:t>
            </a: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217612" y="1761528"/>
            <a:ext cx="6621463" cy="175432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  <a:defRPr/>
            </a:pPr>
            <a:endParaRPr lang="es-ES" sz="2400" dirty="0" smtClean="0">
              <a:solidFill>
                <a:srgbClr val="FFFFFF"/>
              </a:solidFill>
              <a:latin typeface="Berlin Sans FB" pitchFamily="34" charset="0"/>
            </a:endParaRPr>
          </a:p>
          <a:p>
            <a:pPr algn="ctr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s-ES" sz="3200" dirty="0" smtClean="0">
                <a:solidFill>
                  <a:schemeClr val="tx1"/>
                </a:solidFill>
                <a:latin typeface="Berlin Sans FB" pitchFamily="34" charset="0"/>
              </a:rPr>
              <a:t>EJECUTADO</a:t>
            </a:r>
            <a:r>
              <a:rPr lang="es-ES" sz="3200" dirty="0">
                <a:solidFill>
                  <a:schemeClr val="tx1"/>
                </a:solidFill>
                <a:latin typeface="Berlin Sans FB" pitchFamily="34" charset="0"/>
              </a:rPr>
              <a:t>: </a:t>
            </a:r>
            <a:r>
              <a:rPr lang="es-ES" sz="3200" dirty="0" smtClean="0">
                <a:solidFill>
                  <a:schemeClr val="tx1"/>
                </a:solidFill>
                <a:latin typeface="Berlin Sans FB" pitchFamily="34" charset="0"/>
              </a:rPr>
              <a:t>$670.000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  <a:defRPr/>
            </a:pPr>
            <a:endParaRPr lang="es-ES" sz="240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pic>
        <p:nvPicPr>
          <p:cNvPr id="7" name="Picture 2" descr="ESCUDO MERCED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8621"/>
            <a:ext cx="100012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7555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835150" y="1268413"/>
            <a:ext cx="6913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O">
              <a:latin typeface="Tahoma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925179600"/>
              </p:ext>
            </p:extLst>
          </p:nvPr>
        </p:nvGraphicFramePr>
        <p:xfrm>
          <a:off x="145143" y="159656"/>
          <a:ext cx="8839200" cy="6545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59674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1835150" y="1320800"/>
            <a:ext cx="6913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1042988" y="184066"/>
            <a:ext cx="8101012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5F5F5F"/>
              </a:buClr>
              <a:buSzPct val="80000"/>
              <a:defRPr/>
            </a:pPr>
            <a:r>
              <a:rPr lang="es-ES" sz="32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>
                    <a:alpha val="97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VITRINA PEDAGOGICA</a:t>
            </a:r>
            <a:endParaRPr lang="es-ES" sz="32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>
                  <a:alpha val="97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spcBef>
                <a:spcPct val="20000"/>
              </a:spcBef>
              <a:buClr>
                <a:srgbClr val="5F5F5F"/>
              </a:buClr>
              <a:buSzPct val="80000"/>
              <a:buFont typeface="Wingdings" pitchFamily="2" charset="2"/>
              <a:buNone/>
              <a:defRPr/>
            </a:pPr>
            <a:endParaRPr lang="es-E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572041" y="1359772"/>
            <a:ext cx="6621463" cy="175432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  <a:defRPr/>
            </a:pPr>
            <a:endParaRPr lang="es-ES" sz="2400" dirty="0" smtClean="0">
              <a:solidFill>
                <a:srgbClr val="FFFFFF"/>
              </a:solidFill>
              <a:latin typeface="Berlin Sans FB" pitchFamily="34" charset="0"/>
            </a:endParaRPr>
          </a:p>
          <a:p>
            <a:pPr algn="ctr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s-ES" sz="3200" dirty="0" smtClean="0">
                <a:solidFill>
                  <a:schemeClr val="tx1"/>
                </a:solidFill>
                <a:latin typeface="Berlin Sans FB" pitchFamily="34" charset="0"/>
              </a:rPr>
              <a:t>EJECUTADO</a:t>
            </a:r>
            <a:r>
              <a:rPr lang="es-ES" sz="3200" dirty="0">
                <a:solidFill>
                  <a:schemeClr val="tx1"/>
                </a:solidFill>
                <a:latin typeface="Berlin Sans FB" pitchFamily="34" charset="0"/>
              </a:rPr>
              <a:t>: </a:t>
            </a:r>
            <a:r>
              <a:rPr lang="es-ES" sz="3200" dirty="0" smtClean="0">
                <a:solidFill>
                  <a:schemeClr val="tx1"/>
                </a:solidFill>
                <a:latin typeface="Berlin Sans FB" pitchFamily="34" charset="0"/>
              </a:rPr>
              <a:t>$3.566.000</a:t>
            </a:r>
          </a:p>
          <a:p>
            <a:pPr>
              <a:spcBef>
                <a:spcPct val="50000"/>
              </a:spcBef>
              <a:defRPr/>
            </a:pPr>
            <a:endParaRPr lang="es-ES" sz="240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33800" name="Rectangle 6"/>
          <p:cNvSpPr>
            <a:spLocks noChangeArrowheads="1"/>
          </p:cNvSpPr>
          <p:nvPr/>
        </p:nvSpPr>
        <p:spPr bwMode="auto">
          <a:xfrm>
            <a:off x="292071" y="4805363"/>
            <a:ext cx="87518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Compra de textos para las áreas de comercio y tecnología.  </a:t>
            </a: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ESCUDO MERCED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8621"/>
            <a:ext cx="100012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7852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1835150" y="1320800"/>
            <a:ext cx="6913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843643" y="184066"/>
            <a:ext cx="7905070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5F5F5F"/>
              </a:buClr>
              <a:buSzPct val="80000"/>
              <a:defRPr/>
            </a:pPr>
            <a:r>
              <a:rPr lang="es-ES" sz="32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>
                    <a:alpha val="97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COMPRA DE EQUIPO</a:t>
            </a:r>
            <a:endParaRPr lang="es-ES" sz="32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>
                  <a:alpha val="97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spcBef>
                <a:spcPct val="20000"/>
              </a:spcBef>
              <a:buClr>
                <a:srgbClr val="5F5F5F"/>
              </a:buClr>
              <a:buSzPct val="80000"/>
              <a:buFont typeface="Wingdings" pitchFamily="2" charset="2"/>
              <a:buNone/>
              <a:defRPr/>
            </a:pPr>
            <a:endParaRPr lang="es-E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93663" y="4462463"/>
            <a:ext cx="87518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Compra de: instrumentos musicales, sillas y atril para auditorio.</a:t>
            </a:r>
            <a:endParaRPr lang="es-ES" sz="32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485446" y="1552650"/>
            <a:ext cx="6621463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  <a:defRPr/>
            </a:pPr>
            <a:endParaRPr lang="es-ES" sz="2400" dirty="0" smtClean="0">
              <a:solidFill>
                <a:srgbClr val="FFFFFF"/>
              </a:solidFill>
              <a:latin typeface="Berlin Sans FB" pitchFamily="34" charset="0"/>
            </a:endParaRPr>
          </a:p>
          <a:p>
            <a:pPr algn="ctr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s-ES" sz="3200" dirty="0" smtClean="0">
                <a:solidFill>
                  <a:schemeClr val="tx1"/>
                </a:solidFill>
                <a:latin typeface="Berlin Sans FB" pitchFamily="34" charset="0"/>
              </a:rPr>
              <a:t>EJECUTADO</a:t>
            </a:r>
            <a:r>
              <a:rPr lang="es-ES" sz="3200" dirty="0">
                <a:solidFill>
                  <a:schemeClr val="tx1"/>
                </a:solidFill>
                <a:latin typeface="Berlin Sans FB" pitchFamily="34" charset="0"/>
              </a:rPr>
              <a:t>: </a:t>
            </a:r>
            <a:r>
              <a:rPr lang="es-ES" sz="3200" dirty="0" smtClean="0">
                <a:solidFill>
                  <a:schemeClr val="tx1"/>
                </a:solidFill>
                <a:latin typeface="Berlin Sans FB" pitchFamily="34" charset="0"/>
              </a:rPr>
              <a:t>$30.135.250</a:t>
            </a:r>
            <a:endParaRPr lang="es-ES" sz="3200" dirty="0">
              <a:solidFill>
                <a:schemeClr val="tx1"/>
              </a:solidFill>
              <a:latin typeface="Berlin Sans FB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s-ES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7" name="Picture 2" descr="ESCUDO MERCED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23135"/>
            <a:ext cx="100012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2375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1835150" y="1320800"/>
            <a:ext cx="6913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1042988" y="647700"/>
            <a:ext cx="73247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5F5F5F"/>
              </a:buClr>
              <a:buSzPct val="80000"/>
              <a:defRPr/>
            </a:pPr>
            <a:r>
              <a:rPr lang="es-ES" sz="32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>
                    <a:alpha val="97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FORMACION VALORES</a:t>
            </a:r>
            <a:endParaRPr lang="es-ES" sz="32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>
                  <a:alpha val="97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209550" y="4297363"/>
            <a:ext cx="87518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E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Talleres para estudiantes junto con padres </a:t>
            </a:r>
            <a:r>
              <a:rPr lang="es-E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de orientación.</a:t>
            </a:r>
            <a:endParaRPr lang="es-E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394618" y="1697456"/>
            <a:ext cx="6621463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ES" sz="2400" dirty="0">
              <a:solidFill>
                <a:srgbClr val="FFFFFF"/>
              </a:solidFill>
              <a:latin typeface="Berlin Sans FB" pitchFamily="34" charset="0"/>
            </a:endParaRPr>
          </a:p>
          <a:p>
            <a:pPr algn="ctr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s-ES" sz="2400" dirty="0">
                <a:solidFill>
                  <a:srgbClr val="FFFFFF"/>
                </a:solidFill>
                <a:latin typeface="Berlin Sans FB" pitchFamily="34" charset="0"/>
              </a:rPr>
              <a:t>  </a:t>
            </a:r>
            <a:r>
              <a:rPr lang="es-ES" sz="3200" dirty="0">
                <a:solidFill>
                  <a:srgbClr val="FFFFFF"/>
                </a:solidFill>
                <a:latin typeface="Berlin Sans FB" pitchFamily="34" charset="0"/>
              </a:rPr>
              <a:t>EJECUTADO: </a:t>
            </a:r>
            <a:r>
              <a:rPr lang="es-ES" sz="3200" dirty="0" smtClean="0">
                <a:solidFill>
                  <a:srgbClr val="FFFFFF"/>
                </a:solidFill>
                <a:latin typeface="Berlin Sans FB" pitchFamily="34" charset="0"/>
              </a:rPr>
              <a:t>$1.960.000</a:t>
            </a:r>
            <a:endParaRPr lang="es-ES" sz="3200" dirty="0">
              <a:solidFill>
                <a:srgbClr val="FFFFFF"/>
              </a:solidFill>
              <a:latin typeface="Berlin Sans FB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s-ES" sz="3200" dirty="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7" name="Picture 2" descr="ESCUDO MERCED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8621"/>
            <a:ext cx="100012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1131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1835150" y="1320800"/>
            <a:ext cx="6913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1042988" y="647700"/>
            <a:ext cx="73247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5F5F5F"/>
              </a:buClr>
              <a:buSzPct val="80000"/>
              <a:defRPr/>
            </a:pPr>
            <a:r>
              <a:rPr lang="es-ES" sz="32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>
                    <a:alpha val="97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INVESTIGACION - ESTUDIOS</a:t>
            </a:r>
            <a:endParaRPr lang="es-ES" sz="32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>
                  <a:alpha val="97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192297" y="4780443"/>
            <a:ext cx="87518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Compra de equipos experimentales para ingeniería</a:t>
            </a:r>
            <a:r>
              <a:rPr lang="es-E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437751" y="1687513"/>
            <a:ext cx="6621463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ES" sz="2400" dirty="0">
              <a:solidFill>
                <a:srgbClr val="FFFFFF"/>
              </a:solidFill>
              <a:latin typeface="Berlin Sans FB" pitchFamily="34" charset="0"/>
            </a:endParaRPr>
          </a:p>
          <a:p>
            <a:pPr algn="ctr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s-ES" sz="2400" dirty="0">
                <a:solidFill>
                  <a:srgbClr val="FFFFFF"/>
                </a:solidFill>
                <a:latin typeface="Berlin Sans FB" pitchFamily="34" charset="0"/>
              </a:rPr>
              <a:t>  </a:t>
            </a:r>
            <a:r>
              <a:rPr lang="es-ES" sz="3200" dirty="0">
                <a:solidFill>
                  <a:schemeClr val="tx1"/>
                </a:solidFill>
                <a:latin typeface="Berlin Sans FB" pitchFamily="34" charset="0"/>
              </a:rPr>
              <a:t>EJECUTADO: </a:t>
            </a:r>
            <a:r>
              <a:rPr lang="es-ES" sz="3200" dirty="0" smtClean="0">
                <a:solidFill>
                  <a:schemeClr val="tx1"/>
                </a:solidFill>
                <a:latin typeface="Berlin Sans FB" pitchFamily="34" charset="0"/>
              </a:rPr>
              <a:t>$20.600.000</a:t>
            </a:r>
            <a:endParaRPr lang="es-ES" sz="3200" dirty="0">
              <a:solidFill>
                <a:schemeClr val="tx1"/>
              </a:solidFill>
              <a:latin typeface="Berlin Sans FB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s-ES" sz="3200" dirty="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7" name="Picture 2" descr="ESCUDO MERCED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8621"/>
            <a:ext cx="100012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942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145016029"/>
              </p:ext>
            </p:extLst>
          </p:nvPr>
        </p:nvGraphicFramePr>
        <p:xfrm>
          <a:off x="0" y="836712"/>
          <a:ext cx="903649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979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1835150" y="1320800"/>
            <a:ext cx="6913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1306284" y="511807"/>
            <a:ext cx="74424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5F5F5F"/>
              </a:buClr>
              <a:buSzPct val="80000"/>
              <a:defRPr/>
            </a:pPr>
            <a:r>
              <a:rPr lang="es-ES" sz="32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>
                    <a:alpha val="97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OTROS PROYECTOS</a:t>
            </a:r>
            <a:endParaRPr lang="es-E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241071" y="4958901"/>
            <a:ext cx="87518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Talleres lúdico pedagógicos para los 3 últimos ciclos en las 3 jornadas, Alquiler plataforma de estudio y aprendizajes, compra de filmadora, servicio de transporte.   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306284" y="1183666"/>
            <a:ext cx="6621463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ES" sz="2400" dirty="0">
              <a:solidFill>
                <a:srgbClr val="FFFFFF"/>
              </a:solidFill>
              <a:latin typeface="Berlin Sans FB" pitchFamily="34" charset="0"/>
            </a:endParaRPr>
          </a:p>
          <a:p>
            <a:pPr algn="ctr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s-ES" sz="2400" dirty="0">
                <a:solidFill>
                  <a:srgbClr val="FFFFFF"/>
                </a:solidFill>
                <a:latin typeface="Berlin Sans FB" pitchFamily="34" charset="0"/>
              </a:rPr>
              <a:t>  </a:t>
            </a:r>
            <a:r>
              <a:rPr lang="es-ES" sz="3200" dirty="0">
                <a:solidFill>
                  <a:schemeClr val="tx1"/>
                </a:solidFill>
                <a:latin typeface="Berlin Sans FB" pitchFamily="34" charset="0"/>
              </a:rPr>
              <a:t>EJECUTADO: </a:t>
            </a:r>
            <a:r>
              <a:rPr lang="es-ES" sz="3200" dirty="0" smtClean="0">
                <a:solidFill>
                  <a:schemeClr val="tx1"/>
                </a:solidFill>
                <a:latin typeface="Berlin Sans FB" pitchFamily="34" charset="0"/>
              </a:rPr>
              <a:t>$23.042.169</a:t>
            </a:r>
            <a:endParaRPr lang="es-ES" sz="3200" dirty="0">
              <a:solidFill>
                <a:schemeClr val="tx1"/>
              </a:solidFill>
              <a:latin typeface="Berlin Sans FB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s-ES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7" name="Picture 2" descr="ESCUDO MERCED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8621"/>
            <a:ext cx="100012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300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1835150" y="1320800"/>
            <a:ext cx="6913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2863" y="27901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es-ES" sz="3600" dirty="0" smtClean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>
                  <a:alpha val="97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defRPr/>
            </a:pPr>
            <a:r>
              <a:rPr lang="es-ES" sz="36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>
                    <a:alpha val="97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ESTADO DE TESORERIA</a:t>
            </a:r>
            <a:endParaRPr lang="es-E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s-ES" sz="3600" dirty="0">
              <a:solidFill>
                <a:srgbClr val="43434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2" descr="ESCUDO MERCED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8621"/>
            <a:ext cx="100012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954691"/>
              </p:ext>
            </p:extLst>
          </p:nvPr>
        </p:nvGraphicFramePr>
        <p:xfrm>
          <a:off x="750499" y="675593"/>
          <a:ext cx="7703388" cy="6182404"/>
        </p:xfrm>
        <a:graphic>
          <a:graphicData uri="http://schemas.openxmlformats.org/drawingml/2006/table">
            <a:tbl>
              <a:tblPr/>
              <a:tblGrid>
                <a:gridCol w="297554"/>
                <a:gridCol w="4804977"/>
                <a:gridCol w="1245325"/>
                <a:gridCol w="1355532"/>
              </a:tblGrid>
              <a:tr h="21999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ESTADO DE TESORERÍA Y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999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EXCEDENTES FINANCIEROS AL CIERRE 2017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399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LA MERECED IED</a:t>
                      </a: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9993">
                <a:tc gridSpan="4">
                  <a:txBody>
                    <a:bodyPr/>
                    <a:lstStyle/>
                    <a:p>
                      <a:pPr algn="ctr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1" marR="6581" marT="6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99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CONCEPTO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PARCIAL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588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SALDOS A 31 DE DICIEMBRE DE 2017 (Extractos Bancarios)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9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(+)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Caja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9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(+)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Cuentas Corrientes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7.998.825,00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9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(+)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Cuentas de Ahorro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124.146.253,00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9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(+)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Inversiones Temporales (Tìtulos Valores)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9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=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FONDOS DISPONIBLES TESORERÍA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132.145.078,00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9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(-)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Fondos con destinación específica sin comprometer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24.584.625,00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24.584.625,00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993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(-)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Acreedores Varios a diciembre 31 de 2017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6.984.397,00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993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(-)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Impuestos DIAN y Contribuciones SHD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5.639.000,00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9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(-)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Cheques en poder de la Tesorería año 2017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1.345.397,00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9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(-)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Cheques en poder del beneficiario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9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=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DISPONIBILIDAD NETA EN TESORERIA (1)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100.576.056,00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9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RESERVAS PRESUPUESTALES(2)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14.257.000,00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9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(-)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Reservas presupuestales constituídas para el 2018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14.257.000,00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9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=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SUPERAVIT/DEFICIT (1-2)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86.319.056,00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9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RECONOCIMIENTOS (CERTIFICADOS) AÑO 2017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2.000,00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9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(+)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Transferencias SED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9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(+)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Otras Transferencias SED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9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(+)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Transferencias de la Nación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9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(+)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Otras Transferencias de la Nación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9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(+)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Otros Reconocimientos de Ingresos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2.000,00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9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=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SITUACION FISCAL Y/O EXCEDENTES FINANCIEROS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86.321.056,00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305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2863" y="27901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es-ES" sz="3600" dirty="0" smtClean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>
                  <a:alpha val="97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defRPr/>
            </a:pPr>
            <a:endParaRPr lang="es-ES" sz="3600" dirty="0">
              <a:solidFill>
                <a:srgbClr val="43434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2" descr="ESCUDO MERCED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8621"/>
            <a:ext cx="100012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35150" y="193221"/>
            <a:ext cx="53292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ES" sz="4800" dirty="0">
                <a:solidFill>
                  <a:srgbClr val="43434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CONCLUSIONES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97296" y="1211533"/>
            <a:ext cx="803513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  <a:defRPr/>
            </a:pPr>
            <a:endParaRPr lang="es-ES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algn="just">
              <a:buAutoNum type="arabicPeriod"/>
              <a:defRPr/>
            </a:pPr>
            <a:endParaRPr lang="es-ES" sz="28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algn="just">
              <a:buAutoNum type="arabicPeriod"/>
              <a:defRPr/>
            </a:pPr>
            <a:r>
              <a:rPr lang="es-E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Ejecución de Ingresos fue del 100% y la de gastos del 85%.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es-E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presupuesto de la vigencia 2017 fue  31% inferior al 2016</a:t>
            </a:r>
          </a:p>
          <a:p>
            <a:pPr marL="514350" indent="-514350" algn="just">
              <a:buAutoNum type="arabicPeriod"/>
              <a:defRPr/>
            </a:pPr>
            <a:r>
              <a:rPr lang="es-E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Las transferencias del MEN fueron inferiores en un 6.7% con respecto al año anterior.</a:t>
            </a:r>
          </a:p>
          <a:p>
            <a:pPr marL="514350" indent="-514350" algn="just">
              <a:buAutoNum type="arabicPeriod"/>
              <a:defRPr/>
            </a:pPr>
            <a:r>
              <a:rPr lang="es-E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Las transferencias </a:t>
            </a:r>
            <a:r>
              <a:rPr lang="es-E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la SED fue superior </a:t>
            </a:r>
            <a:r>
              <a:rPr lang="es-E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un </a:t>
            </a:r>
            <a:r>
              <a:rPr lang="es-E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30% </a:t>
            </a:r>
            <a:r>
              <a:rPr lang="es-E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 respecto al año anterior</a:t>
            </a:r>
            <a:endParaRPr lang="es-ES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algn="just">
              <a:buAutoNum type="arabicPeriod"/>
              <a:defRPr/>
            </a:pPr>
            <a:endParaRPr lang="es-ES" sz="28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2721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835150" y="1268413"/>
            <a:ext cx="6913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O"/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1764285" y="1836192"/>
            <a:ext cx="5761037" cy="353943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ES" sz="2800" dirty="0">
                <a:solidFill>
                  <a:srgbClr val="005C1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CO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Los datos presentados en este informe dan cuenta de una buena gestión financiera  de la institución que ha permitido priorizar los recursos de acuerdo a  las necesidades de desarrollo institucional.</a:t>
            </a:r>
            <a:endParaRPr lang="es-ES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80" name="Picture 7" descr="http://3.bp.blogspot.com/-3w4CxZuOOcg/Ti3M8uH-CPI/AAAAAAAAAFg/qko4qKaB1J4/s1600/OK+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272" y="4799806"/>
            <a:ext cx="103505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4022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835150" y="1268413"/>
            <a:ext cx="6913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O">
              <a:latin typeface="Tahoma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292178271"/>
              </p:ext>
            </p:extLst>
          </p:nvPr>
        </p:nvGraphicFramePr>
        <p:xfrm>
          <a:off x="69172" y="-14514"/>
          <a:ext cx="9074828" cy="6734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40318858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8371" y="1451769"/>
            <a:ext cx="8748712" cy="32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endParaRPr lang="es-E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20771" y="1604169"/>
            <a:ext cx="8748712" cy="3279888"/>
          </a:xfrm>
          <a:prstGeom prst="rect">
            <a:avLst/>
          </a:prstGeom>
          <a:noFill/>
          <a:ln w="9525">
            <a:solidFill>
              <a:schemeClr val="accent1">
                <a:alpha val="95000"/>
              </a:schemeClr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ES" sz="8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GRACIAS</a:t>
            </a:r>
            <a:endParaRPr lang="es-ES" sz="80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7599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NORMATIVIDAD F.S.E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9772" y="1378858"/>
            <a:ext cx="8229600" cy="5268686"/>
          </a:xfrm>
        </p:spPr>
        <p:txBody>
          <a:bodyPr/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LEY 715: Ley general de la Educación. PEI</a:t>
            </a:r>
          </a:p>
          <a:p>
            <a:pPr marL="0" indent="0">
              <a:buNone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  Art. 11 al 14, Definición, procedimientos y </a:t>
            </a:r>
          </a:p>
          <a:p>
            <a:pPr marL="0" indent="0">
              <a:buNone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  contratación de los FSE.</a:t>
            </a: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LEY 80/93: Ley general de contratación.</a:t>
            </a: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Ley 1150/07, se introducen medidas para la eficiencia y transparencia en la ley 80</a:t>
            </a: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DECRETO 1075: Único reglamentario sector Educación sección 3 FSE</a:t>
            </a: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Sección 4 GRATUIDAD EDUCATIVA</a:t>
            </a:r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COLEGIO LA MERCED I.E.D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8380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NORMATIVIDAD F.S.E</a:t>
            </a:r>
            <a:endParaRPr lang="es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 smtClean="0"/>
              <a:t>DECRETO 019/12, Se dictan normas para suprimir o reformar procedimientos y tramites innecesarios.</a:t>
            </a:r>
          </a:p>
          <a:p>
            <a:pPr algn="just"/>
            <a:r>
              <a:rPr lang="es-ES" sz="2400" dirty="0" smtClean="0"/>
              <a:t>DECRETO 1082/15, Único reglamentario del sector administrativo y planeación nacional. Parte 2: Título 1 CONTRATACION ESTATAL.</a:t>
            </a:r>
          </a:p>
          <a:p>
            <a:pPr marL="0" indent="0">
              <a:buNone/>
            </a:pPr>
            <a:endParaRPr lang="es-ES" sz="2400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COLEGIO LA MERCED I.E.D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259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Arial" pitchFamily="34" charset="0"/>
                <a:cs typeface="Arial" pitchFamily="34" charset="0"/>
              </a:rPr>
              <a:t>IDENTIFICACION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accent3"/>
              </a:buClr>
              <a:defRPr/>
            </a:pPr>
            <a:r>
              <a:rPr lang="es-CO" sz="1100" b="1" dirty="0">
                <a:latin typeface="Arial" pitchFamily="34" charset="0"/>
                <a:cs typeface="Arial" pitchFamily="34" charset="0"/>
              </a:rPr>
              <a:t>Nombre  :  Colegio  La  Merced   I.E.D.</a:t>
            </a:r>
          </a:p>
          <a:p>
            <a:pPr>
              <a:buClr>
                <a:schemeClr val="accent3"/>
              </a:buClr>
              <a:defRPr/>
            </a:pPr>
            <a:r>
              <a:rPr lang="es-CO" sz="1100" b="1" dirty="0">
                <a:latin typeface="Arial" pitchFamily="34" charset="0"/>
                <a:cs typeface="Arial" pitchFamily="34" charset="0"/>
              </a:rPr>
              <a:t>Dirección:  Calle 13 N° 42ª  - 51.</a:t>
            </a:r>
          </a:p>
          <a:p>
            <a:pPr>
              <a:buClr>
                <a:schemeClr val="accent3"/>
              </a:buClr>
              <a:defRPr/>
            </a:pPr>
            <a:r>
              <a:rPr lang="es-CO" sz="1100" b="1" dirty="0">
                <a:latin typeface="Arial" pitchFamily="34" charset="0"/>
                <a:cs typeface="Arial" pitchFamily="34" charset="0"/>
              </a:rPr>
              <a:t>Resoluciones: N° 7459 /98 Bachillerato Académico, N° 1841/99 Bachillerato Técnico Comercial;  N° 2337 / 02 Bachillerato Formal para Adultos.</a:t>
            </a:r>
          </a:p>
          <a:p>
            <a:pPr>
              <a:buClr>
                <a:schemeClr val="accent3"/>
              </a:buClr>
              <a:defRPr/>
            </a:pPr>
            <a:r>
              <a:rPr lang="es-CO" sz="1100" b="1" dirty="0">
                <a:latin typeface="Arial" pitchFamily="34" charset="0"/>
                <a:cs typeface="Arial" pitchFamily="34" charset="0"/>
              </a:rPr>
              <a:t>DANE: 111001006122</a:t>
            </a:r>
          </a:p>
          <a:p>
            <a:pPr>
              <a:buClr>
                <a:schemeClr val="accent3"/>
              </a:buClr>
              <a:defRPr/>
            </a:pPr>
            <a:r>
              <a:rPr lang="es-CO" sz="1100" b="1" dirty="0">
                <a:latin typeface="Arial" pitchFamily="34" charset="0"/>
                <a:cs typeface="Arial" pitchFamily="34" charset="0"/>
              </a:rPr>
              <a:t>NIT: 860532458 – 2</a:t>
            </a:r>
          </a:p>
          <a:p>
            <a:pPr>
              <a:buClr>
                <a:schemeClr val="accent3"/>
              </a:buClr>
              <a:defRPr/>
            </a:pPr>
            <a:r>
              <a:rPr lang="es-CO" sz="1100" b="1" dirty="0">
                <a:latin typeface="Arial" pitchFamily="34" charset="0"/>
                <a:cs typeface="Arial" pitchFamily="34" charset="0"/>
              </a:rPr>
              <a:t>Correo electrónico:  cedlamerced16@educacionbogota.edu.co </a:t>
            </a:r>
          </a:p>
          <a:p>
            <a:pPr>
              <a:buClr>
                <a:schemeClr val="accent3"/>
              </a:buClr>
              <a:defRPr/>
            </a:pPr>
            <a:r>
              <a:rPr lang="es-CO" sz="1100" b="1" dirty="0">
                <a:latin typeface="Arial" pitchFamily="34" charset="0"/>
                <a:cs typeface="Arial" pitchFamily="34" charset="0"/>
              </a:rPr>
              <a:t>Jornadas: Mañana, tarde y noche.</a:t>
            </a:r>
          </a:p>
          <a:p>
            <a:pPr>
              <a:buClr>
                <a:schemeClr val="accent3"/>
              </a:buClr>
              <a:defRPr/>
            </a:pPr>
            <a:r>
              <a:rPr lang="es-CO" sz="1100" b="1" dirty="0">
                <a:latin typeface="Arial" pitchFamily="34" charset="0"/>
                <a:cs typeface="Arial" pitchFamily="34" charset="0"/>
              </a:rPr>
              <a:t>Niveles  escolares: Jardín, Transición , básica primaria, básica secundaria y media..</a:t>
            </a:r>
          </a:p>
          <a:p>
            <a:pPr>
              <a:buClr>
                <a:schemeClr val="accent3"/>
              </a:buClr>
              <a:defRPr/>
            </a:pPr>
            <a:r>
              <a:rPr lang="es-CO" sz="1100" b="1" dirty="0">
                <a:latin typeface="Arial" pitchFamily="34" charset="0"/>
                <a:cs typeface="Arial" pitchFamily="34" charset="0"/>
              </a:rPr>
              <a:t>Números  estudiantes : Jornada mañana </a:t>
            </a:r>
            <a:r>
              <a:rPr lang="es-CO" sz="1100" b="1" dirty="0" smtClean="0">
                <a:latin typeface="Arial" pitchFamily="34" charset="0"/>
                <a:cs typeface="Arial" pitchFamily="34" charset="0"/>
              </a:rPr>
              <a:t> 1766  </a:t>
            </a:r>
            <a:r>
              <a:rPr lang="es-CO" sz="1100" b="1" dirty="0">
                <a:latin typeface="Arial" pitchFamily="34" charset="0"/>
                <a:cs typeface="Arial" pitchFamily="34" charset="0"/>
              </a:rPr>
              <a:t>,tarde </a:t>
            </a:r>
            <a:r>
              <a:rPr lang="es-CO" sz="1100" b="1" dirty="0" smtClean="0">
                <a:latin typeface="Arial" pitchFamily="34" charset="0"/>
                <a:cs typeface="Arial" pitchFamily="34" charset="0"/>
              </a:rPr>
              <a:t>1693  </a:t>
            </a:r>
            <a:r>
              <a:rPr lang="es-CO" sz="11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CO" sz="1100" b="1" dirty="0" smtClean="0">
                <a:latin typeface="Arial" pitchFamily="34" charset="0"/>
                <a:cs typeface="Arial" pitchFamily="34" charset="0"/>
              </a:rPr>
              <a:t>noche 191</a:t>
            </a:r>
            <a:endParaRPr lang="es-CO" sz="1100" b="1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3"/>
              </a:buClr>
              <a:defRPr/>
            </a:pPr>
            <a:r>
              <a:rPr lang="es-CO" sz="1100" b="1" dirty="0">
                <a:latin typeface="Arial" pitchFamily="34" charset="0"/>
                <a:cs typeface="Arial" pitchFamily="34" charset="0"/>
              </a:rPr>
              <a:t>Número de docentes:  Jornada mañana  , tarde  y noche  </a:t>
            </a:r>
          </a:p>
          <a:p>
            <a:pPr>
              <a:buClr>
                <a:schemeClr val="accent3"/>
              </a:buClr>
              <a:defRPr/>
            </a:pPr>
            <a:r>
              <a:rPr lang="es-CO" sz="1100" b="1" dirty="0">
                <a:latin typeface="Arial" pitchFamily="34" charset="0"/>
                <a:cs typeface="Arial" pitchFamily="34" charset="0"/>
              </a:rPr>
              <a:t>Número de Directivos Docentes:  8</a:t>
            </a:r>
          </a:p>
          <a:p>
            <a:pPr>
              <a:buClr>
                <a:schemeClr val="accent3"/>
              </a:buClr>
              <a:defRPr/>
            </a:pPr>
            <a:r>
              <a:rPr lang="es-CO" sz="1100" b="1" dirty="0">
                <a:latin typeface="Arial" pitchFamily="34" charset="0"/>
                <a:cs typeface="Arial" pitchFamily="34" charset="0"/>
              </a:rPr>
              <a:t>Números de Orientadoras escolares: </a:t>
            </a:r>
            <a:r>
              <a:rPr lang="es-CO" sz="1100" b="1" dirty="0" smtClean="0">
                <a:latin typeface="Arial" pitchFamily="34" charset="0"/>
                <a:cs typeface="Arial" pitchFamily="34" charset="0"/>
              </a:rPr>
              <a:t> 7</a:t>
            </a:r>
            <a:endParaRPr lang="es-CO" sz="1100" b="1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3"/>
              </a:buClr>
              <a:defRPr/>
            </a:pPr>
            <a:r>
              <a:rPr lang="es-CO" sz="1100" b="1" dirty="0">
                <a:latin typeface="Arial" pitchFamily="34" charset="0"/>
                <a:cs typeface="Arial" pitchFamily="34" charset="0"/>
              </a:rPr>
              <a:t>Número de  Administrativos: </a:t>
            </a:r>
            <a:r>
              <a:rPr lang="es-CO" sz="1100" b="1" dirty="0" smtClean="0">
                <a:latin typeface="Arial" pitchFamily="34" charset="0"/>
                <a:cs typeface="Arial" pitchFamily="34" charset="0"/>
              </a:rPr>
              <a:t>6</a:t>
            </a:r>
            <a:endParaRPr lang="es-CO" sz="1100" b="1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3"/>
              </a:buClr>
              <a:defRPr/>
            </a:pPr>
            <a:r>
              <a:rPr lang="es-CO" sz="1100" b="1" dirty="0">
                <a:latin typeface="Arial" pitchFamily="34" charset="0"/>
                <a:cs typeface="Arial" pitchFamily="34" charset="0"/>
              </a:rPr>
              <a:t>Número de personas de servicios Generales:  </a:t>
            </a:r>
            <a:r>
              <a:rPr lang="es-CO" sz="1100" b="1" dirty="0" smtClean="0">
                <a:latin typeface="Arial" pitchFamily="34" charset="0"/>
                <a:cs typeface="Arial" pitchFamily="34" charset="0"/>
              </a:rPr>
              <a:t>23</a:t>
            </a:r>
            <a:endParaRPr lang="es-CO" sz="1100" b="1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3"/>
              </a:buClr>
              <a:defRPr/>
            </a:pPr>
            <a:r>
              <a:rPr lang="es-CO" sz="1100" b="1" dirty="0">
                <a:latin typeface="Arial" pitchFamily="34" charset="0"/>
                <a:cs typeface="Arial" pitchFamily="34" charset="0"/>
              </a:rPr>
              <a:t>Número de personal de vigilancia</a:t>
            </a:r>
            <a:r>
              <a:rPr lang="es-CO" sz="1100" b="1" dirty="0"/>
              <a:t>: </a:t>
            </a:r>
            <a:r>
              <a:rPr lang="es-CO" sz="1100" b="1" dirty="0" smtClean="0">
                <a:latin typeface="Arial" pitchFamily="34" charset="0"/>
                <a:cs typeface="Arial" pitchFamily="34" charset="0"/>
              </a:rPr>
              <a:t>12</a:t>
            </a:r>
            <a:endParaRPr lang="es-CO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COLEGIO LA MERCED I.E.D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061933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68371" y="-333829"/>
            <a:ext cx="8748712" cy="719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ES" sz="7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PRESUPUESTO 2017</a:t>
            </a:r>
          </a:p>
          <a:p>
            <a:pPr algn="ctr">
              <a:defRPr/>
            </a:pPr>
            <a:endParaRPr lang="es-ES" sz="72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endParaRPr lang="es-ES" sz="72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endParaRPr lang="es-ES" sz="72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835150" y="1268413"/>
            <a:ext cx="6913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O">
              <a:latin typeface="Tahoma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8371" y="3395254"/>
            <a:ext cx="8748712" cy="221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9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$578.415.111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934808059"/>
              </p:ext>
            </p:extLst>
          </p:nvPr>
        </p:nvGraphicFramePr>
        <p:xfrm>
          <a:off x="7199087" y="5330371"/>
          <a:ext cx="1944914" cy="1738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835150" y="1268413"/>
            <a:ext cx="6913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O">
              <a:latin typeface="Tahoma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775199393"/>
              </p:ext>
            </p:extLst>
          </p:nvPr>
        </p:nvGraphicFramePr>
        <p:xfrm>
          <a:off x="145143" y="159656"/>
          <a:ext cx="8839200" cy="6545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0034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7268</TotalTime>
  <Words>1624</Words>
  <Application>Microsoft Office PowerPoint</Application>
  <PresentationFormat>Presentación en pantalla (4:3)</PresentationFormat>
  <Paragraphs>296</Paragraphs>
  <Slides>44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44</vt:i4>
      </vt:variant>
    </vt:vector>
  </HeadingPairs>
  <TitlesOfParts>
    <vt:vector size="49" baseType="lpstr">
      <vt:lpstr>Ángulos</vt:lpstr>
      <vt:lpstr>2_Radial</vt:lpstr>
      <vt:lpstr>Tema de Office</vt:lpstr>
      <vt:lpstr>2_Tema de Office</vt:lpstr>
      <vt:lpstr>1_Ángulos</vt:lpstr>
      <vt:lpstr>Presentación de PowerPoint</vt:lpstr>
      <vt:lpstr>Presentación de PowerPoint</vt:lpstr>
      <vt:lpstr>Presentación de PowerPoint</vt:lpstr>
      <vt:lpstr> </vt:lpstr>
      <vt:lpstr>NORMATIVIDAD F.S.E</vt:lpstr>
      <vt:lpstr>NORMATIVIDAD F.S.E</vt:lpstr>
      <vt:lpstr>IDENTIFICACION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EXPERIENCIA EDUCATIVA EN EL AREA COMERCIAL</dc:title>
  <dc:creator>ANDREA</dc:creator>
  <cp:lastModifiedBy>LA MERCED</cp:lastModifiedBy>
  <cp:revision>470</cp:revision>
  <cp:lastPrinted>2018-02-26T21:09:41Z</cp:lastPrinted>
  <dcterms:created xsi:type="dcterms:W3CDTF">2007-08-12T15:37:29Z</dcterms:created>
  <dcterms:modified xsi:type="dcterms:W3CDTF">2018-02-27T11:41:55Z</dcterms:modified>
</cp:coreProperties>
</file>